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23" r:id="rId4"/>
    <p:sldMasterId id="2147484137" r:id="rId5"/>
    <p:sldMasterId id="2147484149" r:id="rId6"/>
    <p:sldMasterId id="2147484169" r:id="rId7"/>
    <p:sldMasterId id="2147484151" r:id="rId8"/>
    <p:sldMasterId id="2147484171" r:id="rId9"/>
    <p:sldMasterId id="2147484159" r:id="rId10"/>
    <p:sldMasterId id="2147484153" r:id="rId11"/>
    <p:sldMasterId id="2147484143" r:id="rId12"/>
    <p:sldMasterId id="2147484165" r:id="rId13"/>
    <p:sldMasterId id="2147484163" r:id="rId14"/>
    <p:sldMasterId id="2147484167" r:id="rId15"/>
  </p:sldMasterIdLst>
  <p:notesMasterIdLst>
    <p:notesMasterId r:id="rId48"/>
  </p:notesMasterIdLst>
  <p:handoutMasterIdLst>
    <p:handoutMasterId r:id="rId49"/>
  </p:handoutMasterIdLst>
  <p:sldIdLst>
    <p:sldId id="388" r:id="rId16"/>
    <p:sldId id="391" r:id="rId17"/>
    <p:sldId id="396" r:id="rId18"/>
    <p:sldId id="395" r:id="rId19"/>
    <p:sldId id="399" r:id="rId20"/>
    <p:sldId id="260" r:id="rId21"/>
    <p:sldId id="261" r:id="rId22"/>
    <p:sldId id="259"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401" r:id="rId42"/>
    <p:sldId id="281" r:id="rId43"/>
    <p:sldId id="282" r:id="rId44"/>
    <p:sldId id="402" r:id="rId45"/>
    <p:sldId id="285" r:id="rId46"/>
    <p:sldId id="398" r:id="rId4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2"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D23"/>
    <a:srgbClr val="11B80B"/>
    <a:srgbClr val="91CA68"/>
    <a:srgbClr val="1C4586"/>
    <a:srgbClr val="11A0D3"/>
    <a:srgbClr val="639BD3"/>
    <a:srgbClr val="110F5B"/>
    <a:srgbClr val="A0DDF9"/>
    <a:srgbClr val="0088EF"/>
    <a:srgbClr val="05A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4" autoAdjust="0"/>
    <p:restoredTop sz="66689"/>
  </p:normalViewPr>
  <p:slideViewPr>
    <p:cSldViewPr snapToGrid="0" showGuides="1">
      <p:cViewPr varScale="1">
        <p:scale>
          <a:sx n="85" d="100"/>
          <a:sy n="85" d="100"/>
        </p:scale>
        <p:origin x="1035" y="45"/>
      </p:cViewPr>
      <p:guideLst>
        <p:guide orient="horz" pos="2952"/>
        <p:guide/>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845764-46E1-45EA-BD16-113C334CC9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1993F7-0EA0-4B90-B8DF-ADED944824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FDB0D8-1D99-4EC9-BF83-C434D7DB2100}" type="datetimeFigureOut">
              <a:rPr lang="en-US" smtClean="0"/>
              <a:t>10/4/2023</a:t>
            </a:fld>
            <a:endParaRPr lang="en-US"/>
          </a:p>
        </p:txBody>
      </p:sp>
      <p:sp>
        <p:nvSpPr>
          <p:cNvPr id="4" name="Footer Placeholder 3">
            <a:extLst>
              <a:ext uri="{FF2B5EF4-FFF2-40B4-BE49-F238E27FC236}">
                <a16:creationId xmlns:a16="http://schemas.microsoft.com/office/drawing/2014/main" id="{9A277DBF-C8DE-489B-90F9-B4941176C2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6F3497-7C4C-46D0-900F-BAD1E054BD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854FAF-0085-44EA-A960-8F550FD35F0A}" type="slidenum">
              <a:rPr lang="en-US" smtClean="0"/>
              <a:t>‹#›</a:t>
            </a:fld>
            <a:endParaRPr lang="en-US"/>
          </a:p>
        </p:txBody>
      </p:sp>
    </p:spTree>
    <p:extLst>
      <p:ext uri="{BB962C8B-B14F-4D97-AF65-F5344CB8AC3E}">
        <p14:creationId xmlns:p14="http://schemas.microsoft.com/office/powerpoint/2010/main" val="3258479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9E92F-3F59-4D48-8B62-6C474268E615}"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6119F-5EBC-5A4A-B7DE-568D433D8662}" type="slidenum">
              <a:rPr lang="en-US" smtClean="0"/>
              <a:t>‹#›</a:t>
            </a:fld>
            <a:endParaRPr lang="en-US"/>
          </a:p>
        </p:txBody>
      </p:sp>
    </p:spTree>
    <p:extLst>
      <p:ext uri="{BB962C8B-B14F-4D97-AF65-F5344CB8AC3E}">
        <p14:creationId xmlns:p14="http://schemas.microsoft.com/office/powerpoint/2010/main" val="418147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oundation.asaecenter.org/"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asaecenter.org/resources/articles/an_magazine/2016/november-december/data-membership-dues-arent-the-only-revenue-stream" TargetMode="External"/><Relationship Id="rId4" Type="http://schemas.openxmlformats.org/officeDocument/2006/relationships/hyperlink" Target="https://www.asaecenter.org/publications/108719-association-operating-ratio-report-15th-editio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22222"/>
                </a:solidFill>
                <a:effectLst/>
                <a:latin typeface="Arial" panose="020B0604020202020204" pitchFamily="34" charset="0"/>
              </a:rPr>
              <a:t>Blockchain and AI enabled business models joke</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E186119F-5EBC-5A4A-B7DE-568D433D8662}" type="slidenum">
              <a:rPr lang="en-US" smtClean="0"/>
              <a:t>1</a:t>
            </a:fld>
            <a:endParaRPr lang="en-US"/>
          </a:p>
        </p:txBody>
      </p:sp>
    </p:spTree>
    <p:extLst>
      <p:ext uri="{BB962C8B-B14F-4D97-AF65-F5344CB8AC3E}">
        <p14:creationId xmlns:p14="http://schemas.microsoft.com/office/powerpoint/2010/main" val="365949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1226c85cb0_0_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1226c85cb0_0_6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Hyatt</a:t>
            </a:r>
            <a:endParaRPr/>
          </a:p>
          <a:p>
            <a:pPr marL="0" lvl="0" indent="0" algn="l" rtl="0">
              <a:spcBef>
                <a:spcPts val="0"/>
              </a:spcBef>
              <a:spcAft>
                <a:spcPts val="0"/>
              </a:spcAft>
              <a:buNone/>
            </a:pPr>
            <a:r>
              <a:rPr lang="en"/>
              <a:t>Mastercard</a:t>
            </a:r>
            <a:endParaRPr/>
          </a:p>
          <a:p>
            <a:pPr marL="0" lvl="0" indent="0" algn="l" rtl="0">
              <a:spcBef>
                <a:spcPts val="0"/>
              </a:spcBef>
              <a:spcAft>
                <a:spcPts val="0"/>
              </a:spcAft>
              <a:buNone/>
            </a:pPr>
            <a:r>
              <a:rPr lang="en"/>
              <a:t>Amtrack</a:t>
            </a:r>
            <a:endParaRPr/>
          </a:p>
          <a:p>
            <a:pPr marL="0" lvl="0" indent="0" algn="l" rtl="0">
              <a:spcBef>
                <a:spcPts val="0"/>
              </a:spcBef>
              <a:spcAft>
                <a:spcPts val="0"/>
              </a:spcAft>
              <a:buNone/>
            </a:pPr>
            <a:r>
              <a:rPr lang="en"/>
              <a:t>Sold Retargeting for $1 per impression and in blocks of 5,000-10,000</a:t>
            </a:r>
            <a:endParaRPr/>
          </a:p>
          <a:p>
            <a:pPr marL="0" lvl="0" indent="0" algn="l" rtl="0">
              <a:spcBef>
                <a:spcPts val="0"/>
              </a:spcBef>
              <a:spcAft>
                <a:spcPts val="0"/>
              </a:spcAft>
              <a:buNone/>
            </a:pPr>
            <a:endParaRPr/>
          </a:p>
        </p:txBody>
      </p:sp>
      <p:sp>
        <p:nvSpPr>
          <p:cNvPr id="392" name="Google Shape;392;g21226c85cb0_0_6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1226c85cb0_0_6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1226c85cb0_0_6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Hyatt</a:t>
            </a:r>
            <a:endParaRPr/>
          </a:p>
          <a:p>
            <a:pPr marL="0" lvl="0" indent="0" algn="l" rtl="0">
              <a:spcBef>
                <a:spcPts val="0"/>
              </a:spcBef>
              <a:spcAft>
                <a:spcPts val="0"/>
              </a:spcAft>
              <a:buNone/>
            </a:pPr>
            <a:r>
              <a:rPr lang="en"/>
              <a:t>Mastercard</a:t>
            </a:r>
            <a:endParaRPr/>
          </a:p>
          <a:p>
            <a:pPr marL="0" lvl="0" indent="0" algn="l" rtl="0">
              <a:spcBef>
                <a:spcPts val="0"/>
              </a:spcBef>
              <a:spcAft>
                <a:spcPts val="0"/>
              </a:spcAft>
              <a:buNone/>
            </a:pPr>
            <a:r>
              <a:rPr lang="en"/>
              <a:t>Amtrack</a:t>
            </a:r>
            <a:endParaRPr/>
          </a:p>
          <a:p>
            <a:pPr marL="0" lvl="0" indent="0" algn="l" rtl="0">
              <a:spcBef>
                <a:spcPts val="0"/>
              </a:spcBef>
              <a:spcAft>
                <a:spcPts val="0"/>
              </a:spcAft>
              <a:buNone/>
            </a:pPr>
            <a:r>
              <a:rPr lang="en"/>
              <a:t>Sold Retargeting for $1 per impression and in blocks of 5,000-10,000</a:t>
            </a:r>
            <a:endParaRPr/>
          </a:p>
          <a:p>
            <a:pPr marL="0" lvl="0" indent="0" algn="l" rtl="0">
              <a:spcBef>
                <a:spcPts val="0"/>
              </a:spcBef>
              <a:spcAft>
                <a:spcPts val="0"/>
              </a:spcAft>
              <a:buNone/>
            </a:pPr>
            <a:endParaRPr/>
          </a:p>
        </p:txBody>
      </p:sp>
      <p:sp>
        <p:nvSpPr>
          <p:cNvPr id="399" name="Google Shape;399;g21226c85cb0_0_6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1226c85cb0_0_6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1226c85cb0_0_6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7" name="Google Shape;407;g21226c85cb0_0_6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1226c85cb0_0_6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1226c85cb0_0_6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Who has done a digital asset audit in the last 12-18 months? What’s your most loved digital asset? </a:t>
            </a:r>
          </a:p>
          <a:p>
            <a:pPr marL="0" lvl="0" indent="0" algn="l" rtl="0">
              <a:spcBef>
                <a:spcPts val="0"/>
              </a:spcBef>
              <a:spcAft>
                <a:spcPts val="0"/>
              </a:spcAft>
              <a:buNone/>
            </a:pPr>
            <a:endParaRPr lang="en-US" dirty="0"/>
          </a:p>
          <a:p>
            <a:pPr marL="0" lvl="0" indent="0" algn="l" rtl="0">
              <a:spcBef>
                <a:spcPts val="0"/>
              </a:spcBef>
              <a:spcAft>
                <a:spcPts val="0"/>
              </a:spcAft>
              <a:buNone/>
            </a:pPr>
            <a:r>
              <a:rPr lang="en" dirty="0"/>
              <a:t>Much like we have sponsored badges, we can have sponsored products or services, too. </a:t>
            </a:r>
            <a:endParaRPr dirty="0"/>
          </a:p>
          <a:p>
            <a:pPr marL="0" lvl="0" indent="0" algn="l" rtl="0">
              <a:spcBef>
                <a:spcPts val="0"/>
              </a:spcBef>
              <a:spcAft>
                <a:spcPts val="0"/>
              </a:spcAft>
              <a:buNone/>
            </a:pPr>
            <a:r>
              <a:rPr lang="en" dirty="0"/>
              <a:t>Think virtual zoom rooms </a:t>
            </a:r>
            <a:endParaRPr dirty="0"/>
          </a:p>
          <a:p>
            <a:pPr marL="0" lvl="0" indent="0" algn="l" rtl="0">
              <a:spcBef>
                <a:spcPts val="0"/>
              </a:spcBef>
              <a:spcAft>
                <a:spcPts val="0"/>
              </a:spcAft>
              <a:buNone/>
            </a:pPr>
            <a:r>
              <a:rPr lang="en" dirty="0"/>
              <a:t>Think online community groups </a:t>
            </a:r>
            <a:endParaRPr dirty="0"/>
          </a:p>
          <a:p>
            <a:pPr marL="0" lvl="0" indent="0" algn="l" rtl="0">
              <a:spcBef>
                <a:spcPts val="0"/>
              </a:spcBef>
              <a:spcAft>
                <a:spcPts val="0"/>
              </a:spcAft>
              <a:buNone/>
            </a:pPr>
            <a:r>
              <a:rPr lang="en" dirty="0"/>
              <a:t>Section of the website? </a:t>
            </a:r>
            <a:endParaRPr dirty="0"/>
          </a:p>
          <a:p>
            <a:pPr marL="0" lvl="0" indent="0" algn="l" rtl="0">
              <a:spcBef>
                <a:spcPts val="0"/>
              </a:spcBef>
              <a:spcAft>
                <a:spcPts val="0"/>
              </a:spcAft>
              <a:buNone/>
            </a:pPr>
            <a:r>
              <a:rPr lang="en" dirty="0"/>
              <a:t>VAR example </a:t>
            </a:r>
            <a:endParaRPr dirty="0"/>
          </a:p>
          <a:p>
            <a:pPr marL="0" lvl="0" indent="0" algn="l" rtl="0">
              <a:spcBef>
                <a:spcPts val="0"/>
              </a:spcBef>
              <a:spcAft>
                <a:spcPts val="0"/>
              </a:spcAft>
              <a:buNone/>
            </a:pPr>
            <a:endParaRPr dirty="0"/>
          </a:p>
        </p:txBody>
      </p:sp>
      <p:sp>
        <p:nvSpPr>
          <p:cNvPr id="416" name="Google Shape;416;g21226c85cb0_0_6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1226c85cb0_0_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21226c85cb0_0_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VAR Forms</a:t>
            </a:r>
            <a:endParaRPr/>
          </a:p>
          <a:p>
            <a:pPr marL="0" lvl="0" indent="0" algn="l" rtl="0">
              <a:spcBef>
                <a:spcPts val="0"/>
              </a:spcBef>
              <a:spcAft>
                <a:spcPts val="0"/>
              </a:spcAft>
              <a:buNone/>
            </a:pPr>
            <a:endParaRPr/>
          </a:p>
        </p:txBody>
      </p:sp>
      <p:sp>
        <p:nvSpPr>
          <p:cNvPr id="424" name="Google Shape;424;g21226c85cb0_0_6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226c85cb0_0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1226c85cb0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Risk and Reward: 2-3 stars (because of the political nature of a brand that might be a competitor)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31" name="Google Shape;431;g21226c85cb0_0_6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1226c85cb0_0_7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21226c85cb0_0_7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21226c85cb0_0_7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1226c85cb0_0_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21226c85cb0_0_7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a:solidFill>
                  <a:schemeClr val="dk1"/>
                </a:solidFill>
                <a:latin typeface="Calibri"/>
                <a:ea typeface="Calibri"/>
                <a:cs typeface="Calibri"/>
                <a:sym typeface="Calibri"/>
              </a:rPr>
              <a:t>Sponsored Polls</a:t>
            </a:r>
            <a:endParaRPr/>
          </a:p>
          <a:p>
            <a:pPr marL="0" lvl="0" indent="0" algn="l" rtl="0">
              <a:spcBef>
                <a:spcPts val="0"/>
              </a:spcBef>
              <a:spcAft>
                <a:spcPts val="0"/>
              </a:spcAft>
              <a:buNone/>
            </a:pPr>
            <a:endParaRPr/>
          </a:p>
        </p:txBody>
      </p:sp>
      <p:sp>
        <p:nvSpPr>
          <p:cNvPr id="448" name="Google Shape;448;g21226c85cb0_0_7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1226c85cb0_0_7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21226c85cb0_0_7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Risk and Reward: 2 stars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57" name="Google Shape;457;g21226c85cb0_0_7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1226c85cb0_0_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21226c85cb0_0_7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g21226c85cb0_0_7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222222"/>
                </a:solidFill>
                <a:effectLst/>
                <a:latin typeface="Arial" panose="020B0604020202020204" pitchFamily="34" charset="0"/>
              </a:rPr>
              <a:t>The capacity to learn is a gift, the ability to learn is a skill and the willingness to learn is a choice.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Today’s format.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Learning Objectives: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Calibri" panose="020F0502020204030204" pitchFamily="34" charset="0"/>
              </a:rPr>
              <a:t>Obtain a clear understanding of why organizations should keep reinventing non-dues revenue opportunities</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Calibri" panose="020F0502020204030204" pitchFamily="34" charset="0"/>
              </a:rPr>
              <a:t>Articulate the business case and strategies for implementing the five non-dues revenue concepts</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Gain insights from organizations already earning revenue using these new concepts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E186119F-5EBC-5A4A-B7DE-568D433D8662}" type="slidenum">
              <a:rPr lang="en-US" smtClean="0"/>
              <a:t>2</a:t>
            </a:fld>
            <a:endParaRPr lang="en-US"/>
          </a:p>
        </p:txBody>
      </p:sp>
    </p:spTree>
    <p:extLst>
      <p:ext uri="{BB962C8B-B14F-4D97-AF65-F5344CB8AC3E}">
        <p14:creationId xmlns:p14="http://schemas.microsoft.com/office/powerpoint/2010/main" val="531094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1226c85cb0_0_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21226c85cb0_0_7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4" name="Google Shape;474;g21226c85cb0_0_7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1226c85cb0_0_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21226c85cb0_0_7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a:p>
          <a:p>
            <a:pPr marL="0" lvl="0" indent="0" algn="l" rtl="0">
              <a:lnSpc>
                <a:spcPct val="100000"/>
              </a:lnSpc>
              <a:spcBef>
                <a:spcPts val="0"/>
              </a:spcBef>
              <a:spcAft>
                <a:spcPts val="0"/>
              </a:spcAft>
              <a:buSzPts val="1400"/>
              <a:buNone/>
            </a:pPr>
            <a:endParaRPr/>
          </a:p>
        </p:txBody>
      </p:sp>
      <p:sp>
        <p:nvSpPr>
          <p:cNvPr id="482" name="Google Shape;482;g21226c85cb0_0_7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1226c85cb0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21226c85cb0_0_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91" name="Google Shape;491;g21226c85cb0_0_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1226c85cb0_0_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1226c85cb0_0_7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21226c85cb0_0_7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1226c85cb0_0_7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1226c85cb0_0_7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21226c85cb0_0_7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1226c85cb0_0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21226c85cb0_0_7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dirty="0"/>
          </a:p>
          <a:p>
            <a:pPr marL="0" marR="0" lvl="0" indent="0" algn="l" rtl="0">
              <a:lnSpc>
                <a:spcPct val="100000"/>
              </a:lnSpc>
              <a:spcBef>
                <a:spcPts val="0"/>
              </a:spcBef>
              <a:spcAft>
                <a:spcPts val="0"/>
              </a:spcAft>
              <a:buClr>
                <a:schemeClr val="dk1"/>
              </a:buClr>
              <a:buSzPts val="900"/>
              <a:buFont typeface="Calibri"/>
              <a:buNone/>
            </a:pPr>
            <a:r>
              <a:rPr lang="en" dirty="0"/>
              <a:t>Staff Intensity: 2 stars</a:t>
            </a:r>
            <a:endParaRPr dirty="0"/>
          </a:p>
        </p:txBody>
      </p:sp>
      <p:sp>
        <p:nvSpPr>
          <p:cNvPr id="517" name="Google Shape;517;g21226c85cb0_0_7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1226c85cb0_0_8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21226c85cb0_0_8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Calibri" panose="020F0502020204030204" pitchFamily="34" charset="0"/>
                <a:cs typeface="Calibri" panose="020F0502020204030204" pitchFamily="34" charset="0"/>
              </a:rPr>
              <a:t>Virtual or in person a research method that brings together a small group of people to answer questions in a moderated setting. </a:t>
            </a:r>
            <a:endParaRPr lang="en-US" sz="1200" dirty="0">
              <a:solidFill>
                <a:schemeClr val="bg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526" name="Google Shape;526;g21226c85cb0_0_8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1226c85cb0_0_8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21226c85cb0_0_8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AMC (</a:t>
            </a:r>
            <a:r>
              <a:rPr lang="en-US" sz="1800" b="0" i="0" u="none" strike="noStrike" dirty="0" err="1">
                <a:solidFill>
                  <a:srgbClr val="000000"/>
                </a:solidFill>
                <a:effectLst/>
                <a:latin typeface="Arial" panose="020B0604020202020204" pitchFamily="34" charset="0"/>
              </a:rPr>
              <a:t>Innovatis</a:t>
            </a:r>
            <a:r>
              <a:rPr lang="en-US" sz="1800" b="0" i="0" u="none" strike="noStrike" dirty="0">
                <a:solidFill>
                  <a:srgbClr val="000000"/>
                </a:solidFill>
                <a:effectLst/>
                <a:latin typeface="Arial" panose="020B0604020202020204" pitchFamily="34" charset="0"/>
              </a:rPr>
              <a:t> Group); Micah is responsible for market research at the AMC; independent electrical contractors; how to connect member and partner communities through research; Milwaukee tools needs access to members in order to advance the products they want to release; continuum of research options but focus groups are </a:t>
            </a:r>
            <a:r>
              <a:rPr lang="en-US" sz="1800" b="0" i="0" u="none" strike="noStrike" dirty="0" err="1">
                <a:solidFill>
                  <a:srgbClr val="000000"/>
                </a:solidFill>
                <a:effectLst/>
                <a:latin typeface="Arial" panose="020B0604020202020204" pitchFamily="34" charset="0"/>
              </a:rPr>
              <a:t>fomed</a:t>
            </a:r>
            <a:r>
              <a:rPr lang="en-US" sz="1800" b="0" i="0" u="none" strike="noStrike" dirty="0">
                <a:solidFill>
                  <a:srgbClr val="000000"/>
                </a:solidFill>
                <a:effectLst/>
                <a:latin typeface="Arial" panose="020B0604020202020204" pitchFamily="34" charset="0"/>
              </a:rPr>
              <a:t> via virtual or at in-person events to give access to the members; 10-15K per focus group</a:t>
            </a:r>
            <a:endParaRPr lang="en-US" b="0" dirty="0">
              <a:effectLst/>
            </a:endParaRPr>
          </a:p>
          <a:p>
            <a:pPr rtl="0">
              <a:spcBef>
                <a:spcPts val="0"/>
              </a:spcBef>
              <a:spcAft>
                <a:spcPts val="0"/>
              </a:spcAft>
            </a:pPr>
            <a:br>
              <a:rPr lang="en-US" b="0" dirty="0">
                <a:effectLst/>
              </a:rPr>
            </a:br>
            <a:r>
              <a:rPr lang="en-US" b="0" dirty="0">
                <a:effectLst/>
              </a:rPr>
              <a:t>And this gives members an opportunity to receive the research study results. </a:t>
            </a:r>
            <a:r>
              <a:rPr lang="en-US" sz="1800" b="0" i="0" u="none" strike="noStrike" dirty="0">
                <a:solidFill>
                  <a:srgbClr val="000000"/>
                </a:solidFill>
                <a:effectLst/>
                <a:latin typeface="Arial" panose="020B0604020202020204" pitchFamily="34" charset="0"/>
              </a:rPr>
              <a:t>This is a great perspective on how members from both sides of the fence can benefit from connecting through the association.</a:t>
            </a:r>
            <a:br>
              <a:rPr lang="en-US" dirty="0"/>
            </a:br>
            <a:endParaRPr dirty="0"/>
          </a:p>
        </p:txBody>
      </p:sp>
      <p:sp>
        <p:nvSpPr>
          <p:cNvPr id="624" name="Google Shape;624;g21226c85cb0_0_8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27</a:t>
            </a:fld>
            <a:endParaRPr/>
          </a:p>
        </p:txBody>
      </p:sp>
    </p:spTree>
    <p:extLst>
      <p:ext uri="{BB962C8B-B14F-4D97-AF65-F5344CB8AC3E}">
        <p14:creationId xmlns:p14="http://schemas.microsoft.com/office/powerpoint/2010/main" val="3891668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1226c85cb0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1226c85cb0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Staff intensity: 2 stars</a:t>
            </a:r>
            <a:endParaRPr dirty="0"/>
          </a:p>
        </p:txBody>
      </p:sp>
      <p:sp>
        <p:nvSpPr>
          <p:cNvPr id="546" name="Google Shape;546;g21226c85cb0_0_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1226c85cb0_0_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21226c85cb0_0_8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en" dirty="0"/>
              <a:t>Create a plan: who is involved, who will lead the project management; who will handle the ongoing management </a:t>
            </a:r>
            <a:endParaRPr dirty="0"/>
          </a:p>
          <a:p>
            <a:pPr marL="0" marR="0" lvl="0" indent="0" algn="l" rtl="0">
              <a:lnSpc>
                <a:spcPct val="100000"/>
              </a:lnSpc>
              <a:spcBef>
                <a:spcPts val="0"/>
              </a:spcBef>
              <a:spcAft>
                <a:spcPts val="0"/>
              </a:spcAft>
              <a:buClr>
                <a:schemeClr val="dk1"/>
              </a:buClr>
              <a:buSzPts val="900"/>
              <a:buFont typeface="Calibri"/>
              <a:buNone/>
            </a:pPr>
            <a:r>
              <a:rPr lang="en" dirty="0"/>
              <a:t>Remember that sometimes you have to spend money to make new money </a:t>
            </a:r>
            <a:endParaRPr dirty="0"/>
          </a:p>
          <a:p>
            <a:pPr marL="0" marR="0" lvl="0" indent="0" algn="l" rtl="0">
              <a:lnSpc>
                <a:spcPct val="100000"/>
              </a:lnSpc>
              <a:spcBef>
                <a:spcPts val="0"/>
              </a:spcBef>
              <a:spcAft>
                <a:spcPts val="0"/>
              </a:spcAft>
              <a:buClr>
                <a:schemeClr val="dk1"/>
              </a:buClr>
              <a:buSzPts val="900"/>
              <a:buFont typeface="Calibri"/>
              <a:buNone/>
            </a:pPr>
            <a:endParaRPr dirty="0"/>
          </a:p>
          <a:p>
            <a:pPr marL="0" marR="0" lvl="0" indent="0" algn="l" rtl="0">
              <a:lnSpc>
                <a:spcPct val="100000"/>
              </a:lnSpc>
              <a:spcBef>
                <a:spcPts val="0"/>
              </a:spcBef>
              <a:spcAft>
                <a:spcPts val="0"/>
              </a:spcAft>
              <a:buClr>
                <a:schemeClr val="dk1"/>
              </a:buClr>
              <a:buSzPts val="900"/>
              <a:buFont typeface="Calibri"/>
              <a:buNone/>
            </a:pPr>
            <a:r>
              <a:rPr lang="en" dirty="0"/>
              <a:t>Onboarding and Training --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900" b="0" i="0" dirty="0">
                <a:solidFill>
                  <a:schemeClr val="dk1"/>
                </a:solidFill>
                <a:latin typeface="Calibri"/>
                <a:ea typeface="Calibri"/>
                <a:cs typeface="Calibri"/>
                <a:sym typeface="Calibri"/>
              </a:rPr>
              <a:t>“An organization with 20% membership market penetration can easily sell into the other 80% (and make a credible claim to be a viable marketing channel to them to other firms who seek to sell to them) yet most associations choose to promote their products/services heavily only to their current members.”</a:t>
            </a:r>
            <a:endParaRPr dirty="0"/>
          </a:p>
          <a:p>
            <a:pPr marL="0" lvl="0" indent="0" algn="l" rtl="0">
              <a:spcBef>
                <a:spcPts val="0"/>
              </a:spcBef>
              <a:spcAft>
                <a:spcPts val="0"/>
              </a:spcAft>
              <a:buNone/>
            </a:pPr>
            <a:r>
              <a:rPr lang="en" sz="900" b="0" i="0" dirty="0">
                <a:solidFill>
                  <a:schemeClr val="dk1"/>
                </a:solidFill>
                <a:latin typeface="Calibri"/>
                <a:ea typeface="Calibri"/>
                <a:cs typeface="Calibri"/>
                <a:sym typeface="Calibri"/>
              </a:rPr>
              <a:t>Which programs are standing-room-only at your conferences? Focus your educational marketing efforts on your most in-demand programs—in demand by professionals </a:t>
            </a:r>
            <a:r>
              <a:rPr lang="en" sz="900" b="0" i="1" dirty="0">
                <a:solidFill>
                  <a:schemeClr val="dk1"/>
                </a:solidFill>
                <a:latin typeface="Calibri"/>
                <a:ea typeface="Calibri"/>
                <a:cs typeface="Calibri"/>
                <a:sym typeface="Calibri"/>
              </a:rPr>
              <a:t>and</a:t>
            </a:r>
            <a:r>
              <a:rPr lang="en" sz="900" b="0" i="0" dirty="0">
                <a:solidFill>
                  <a:schemeClr val="dk1"/>
                </a:solidFill>
                <a:latin typeface="Calibri"/>
                <a:ea typeface="Calibri"/>
                <a:cs typeface="Calibri"/>
                <a:sym typeface="Calibri"/>
              </a:rPr>
              <a:t> employers, both members and non-members. For example, a webinar on emerging trends featuring a compelling industry economist or futurist might attract both members and non-members. Give non-members a taste of your best. They’ll pay full price now but their educational ROI will persuade them to come back for more.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55" name="Google Shape;555;g21226c85cb0_0_8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Membership dues alone are not enough to keep most associations afloat, on average they make up only 39% of an association’s total revenue. On the other hand, 61% of an association’s total revenue is non-dues revenue.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According to </a:t>
            </a:r>
            <a:r>
              <a:rPr lang="en-US" sz="1800" b="0" i="0" u="sng" strike="noStrike" dirty="0">
                <a:solidFill>
                  <a:srgbClr val="000000"/>
                </a:solidFill>
                <a:effectLst/>
                <a:latin typeface="Calibri" panose="020F0502020204030204" pitchFamily="34" charset="0"/>
                <a:hlinkClick r:id="rId3"/>
              </a:rPr>
              <a:t>ASAE Foundation</a:t>
            </a:r>
            <a:r>
              <a:rPr lang="en-US" sz="1800" b="0" i="0" u="none" strike="noStrike" dirty="0">
                <a:solidFill>
                  <a:srgbClr val="000000"/>
                </a:solidFill>
                <a:effectLst/>
                <a:latin typeface="Calibri" panose="020F0502020204030204" pitchFamily="34" charset="0"/>
              </a:rPr>
              <a:t>’s </a:t>
            </a:r>
            <a:r>
              <a:rPr lang="en-US" sz="1800" b="0" i="0" u="sng" strike="noStrike" dirty="0">
                <a:solidFill>
                  <a:srgbClr val="000000"/>
                </a:solidFill>
                <a:effectLst/>
                <a:latin typeface="Calibri" panose="020F0502020204030204" pitchFamily="34" charset="0"/>
                <a:hlinkClick r:id="rId4"/>
              </a:rPr>
              <a:t>Association Operating Ratio Report (2016)</a:t>
            </a:r>
            <a:r>
              <a:rPr lang="en-US" sz="1800" b="0" i="0" u="none" strike="noStrike" dirty="0">
                <a:solidFill>
                  <a:srgbClr val="000000"/>
                </a:solidFill>
                <a:effectLst/>
                <a:latin typeface="Calibri" panose="020F0502020204030204" pitchFamily="34" charset="0"/>
              </a:rPr>
              <a:t> they’ve dropped from </a:t>
            </a:r>
            <a:r>
              <a:rPr lang="en-US" sz="1800" b="0" i="0" u="sng" strike="noStrike" dirty="0">
                <a:solidFill>
                  <a:srgbClr val="000000"/>
                </a:solidFill>
                <a:effectLst/>
                <a:latin typeface="Calibri" panose="020F0502020204030204" pitchFamily="34" charset="0"/>
                <a:hlinkClick r:id="rId5"/>
              </a:rPr>
              <a:t>95.7% in 1953 to 45.4% for trade associations and 30% for professional societies.</a:t>
            </a:r>
            <a:endParaRPr lang="en-US" b="0" dirty="0">
              <a:effectLst/>
            </a:endParaRPr>
          </a:p>
          <a:p>
            <a:br>
              <a:rPr lang="en-US" b="0" dirty="0">
                <a:effectLst/>
              </a:rPr>
            </a:br>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E186119F-5EBC-5A4A-B7DE-568D433D8662}" type="slidenum">
              <a:rPr lang="en-US" smtClean="0"/>
              <a:t>3</a:t>
            </a:fld>
            <a:endParaRPr lang="en-US"/>
          </a:p>
        </p:txBody>
      </p:sp>
    </p:spTree>
    <p:extLst>
      <p:ext uri="{BB962C8B-B14F-4D97-AF65-F5344CB8AC3E}">
        <p14:creationId xmlns:p14="http://schemas.microsoft.com/office/powerpoint/2010/main" val="4078112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Everything is subject to a product life cycle.</a:t>
            </a:r>
          </a:p>
          <a:p>
            <a:pPr indent="0">
              <a:buFont typeface="Arial" panose="020B0604020202020204" pitchFamily="34" charset="0"/>
              <a:buNone/>
            </a:pPr>
            <a:endParaRPr lang="en-US" sz="1800" b="1" dirty="0">
              <a:solidFill>
                <a:schemeClr val="bg1"/>
              </a:solidFill>
              <a:latin typeface="Calibri" panose="020F0502020204030204" pitchFamily="34" charset="0"/>
              <a:cs typeface="Calibri" panose="020F0502020204030204" pitchFamily="34" charset="0"/>
            </a:endParaRPr>
          </a:p>
          <a:p>
            <a:pPr indent="0">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The cost of doing too many small, unproductive projects is not the financial cost; it’s that you dilute and distract resources away from doing big, great things.</a:t>
            </a:r>
          </a:p>
        </p:txBody>
      </p:sp>
      <p:sp>
        <p:nvSpPr>
          <p:cNvPr id="4" name="Slide Number Placeholder 3"/>
          <p:cNvSpPr>
            <a:spLocks noGrp="1"/>
          </p:cNvSpPr>
          <p:nvPr>
            <p:ph type="sldNum" sz="quarter" idx="5"/>
          </p:nvPr>
        </p:nvSpPr>
        <p:spPr/>
        <p:txBody>
          <a:bodyPr/>
          <a:lstStyle/>
          <a:p>
            <a:fld id="{E186119F-5EBC-5A4A-B7DE-568D433D8662}" type="slidenum">
              <a:rPr lang="en-US" smtClean="0"/>
              <a:t>30</a:t>
            </a:fld>
            <a:endParaRPr lang="en-US"/>
          </a:p>
        </p:txBody>
      </p:sp>
    </p:spTree>
    <p:extLst>
      <p:ext uri="{BB962C8B-B14F-4D97-AF65-F5344CB8AC3E}">
        <p14:creationId xmlns:p14="http://schemas.microsoft.com/office/powerpoint/2010/main" val="1735857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1226c85cb0_0_8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21226c85cb0_0_8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9" name="Google Shape;579;g21226c85cb0_0_8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Calibri" panose="020F0502020204030204" pitchFamily="34" charset="0"/>
              </a:rPr>
              <a:t>Royalty/Affinity Programs</a:t>
            </a:r>
            <a:r>
              <a:rPr lang="en-US" sz="1800" b="0" i="0" u="none" strike="noStrike" dirty="0">
                <a:solidFill>
                  <a:srgbClr val="000000"/>
                </a:solidFill>
                <a:effectLst/>
                <a:latin typeface="Calibri" panose="020F0502020204030204" pitchFamily="34" charset="0"/>
              </a:rPr>
              <a:t>: These programs are typically products or services that members need in their business or personal lives. They include discounts on office supplies, car rentals, and an array of insurance products like professional liability, health, and automobile. The association usually receives royalties on the money their members spend on these programs. These royalties are given in exchange for promoting the program and licensing their brand assets to the affinity partner.</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Advertising/Sponsorships</a:t>
            </a:r>
            <a:r>
              <a:rPr lang="en-US" sz="1800" b="0" i="0" u="none" strike="noStrike" dirty="0">
                <a:solidFill>
                  <a:srgbClr val="000000"/>
                </a:solidFill>
                <a:effectLst/>
                <a:latin typeface="Calibri" panose="020F0502020204030204" pitchFamily="34" charset="0"/>
              </a:rPr>
              <a:t>: Whether for events, printing, website banner advertising, or selling naming rights to an association’s conference rooms, many organizations rely on advertising and sponsorships for non-dues revenue. This line of business has grown. Associations can now outsource advertising and sponsorship sales to businesses specializing in association sponsorship sales.</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Education/Events</a:t>
            </a:r>
            <a:r>
              <a:rPr lang="en-US" sz="1800" b="0" i="0" u="none" strike="noStrike" dirty="0">
                <a:solidFill>
                  <a:srgbClr val="000000"/>
                </a:solidFill>
                <a:effectLst/>
                <a:latin typeface="Calibri" panose="020F0502020204030204" pitchFamily="34" charset="0"/>
              </a:rPr>
              <a:t>: Most associations rely on profits from events and education to help drive their budget. Years ago, it was more common for association events to just cover their costs. Nowadays, most associations expect their conferences and educational programs to turn a profit and contribute positively to the bottom line.</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Products/Services</a:t>
            </a:r>
            <a:r>
              <a:rPr lang="en-US" sz="1800" b="0" i="0" u="none" strike="noStrike" dirty="0">
                <a:solidFill>
                  <a:srgbClr val="000000"/>
                </a:solidFill>
                <a:effectLst/>
                <a:latin typeface="Calibri" panose="020F0502020204030204" pitchFamily="34" charset="0"/>
              </a:rPr>
              <a:t>: Some associations sell physical goods such as books, manuals, logo-wear, and other swag. Others offer services to members and prospects such as consulting and other professional services.</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E186119F-5EBC-5A4A-B7DE-568D433D8662}" type="slidenum">
              <a:rPr lang="en-US" smtClean="0"/>
              <a:t>4</a:t>
            </a:fld>
            <a:endParaRPr lang="en-US"/>
          </a:p>
        </p:txBody>
      </p:sp>
    </p:spTree>
    <p:extLst>
      <p:ext uri="{BB962C8B-B14F-4D97-AF65-F5344CB8AC3E}">
        <p14:creationId xmlns:p14="http://schemas.microsoft.com/office/powerpoint/2010/main" val="1547092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Same Ideas but Monetizing It</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Social media – you’re already doing it – why don’t you offer a sponsor a slot or give them your audience for a day.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What’s New?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New Product Ideas &gt;&gt; spinning up for-profit entities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Consulting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Accelerator Programs (Independent Community Bankers of America developed an accelerator program that helps community banks directly engage and partner with early-stage or startup companies focusing exclusively on community bank product development.)</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Mergers &amp; Acquisitions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Market Intelligence</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Selling market intelligence is another good source of non-dues revenue for your association. A report by Avenue M Group found that </a:t>
            </a:r>
            <a:r>
              <a:rPr lang="en-US" sz="1800" b="1" i="0" u="none" strike="noStrike" dirty="0">
                <a:solidFill>
                  <a:srgbClr val="000000"/>
                </a:solidFill>
                <a:effectLst/>
                <a:latin typeface="Calibri" panose="020F0502020204030204" pitchFamily="34" charset="0"/>
              </a:rPr>
              <a:t>25%</a:t>
            </a:r>
            <a:r>
              <a:rPr lang="en-US" sz="1800" b="0" i="0" u="none" strike="noStrike" dirty="0">
                <a:solidFill>
                  <a:srgbClr val="000000"/>
                </a:solidFill>
                <a:effectLst/>
                <a:latin typeface="Calibri" panose="020F0502020204030204" pitchFamily="34" charset="0"/>
              </a:rPr>
              <a:t> of associations derive revenue from benchmarking data and </a:t>
            </a:r>
            <a:r>
              <a:rPr lang="en-US" sz="1800" b="1" i="0" u="none" strike="noStrike" dirty="0">
                <a:solidFill>
                  <a:srgbClr val="000000"/>
                </a:solidFill>
                <a:effectLst/>
                <a:latin typeface="Calibri" panose="020F0502020204030204" pitchFamily="34" charset="0"/>
              </a:rPr>
              <a:t>19%</a:t>
            </a:r>
            <a:r>
              <a:rPr lang="en-US" sz="1800" b="0" i="0" u="none" strike="noStrike" dirty="0">
                <a:solidFill>
                  <a:srgbClr val="000000"/>
                </a:solidFill>
                <a:effectLst/>
                <a:latin typeface="Calibri" panose="020F0502020204030204" pitchFamily="34" charset="0"/>
              </a:rPr>
              <a:t> earn revenue from selling market intelligence.</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E186119F-5EBC-5A4A-B7DE-568D433D8662}" type="slidenum">
              <a:rPr lang="en-US" smtClean="0"/>
              <a:t>5</a:t>
            </a:fld>
            <a:endParaRPr lang="en-US"/>
          </a:p>
        </p:txBody>
      </p:sp>
    </p:spTree>
    <p:extLst>
      <p:ext uri="{BB962C8B-B14F-4D97-AF65-F5344CB8AC3E}">
        <p14:creationId xmlns:p14="http://schemas.microsoft.com/office/powerpoint/2010/main" val="117817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1226c85cb0_0_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21226c85cb0_0_6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Where the best ideas come from… concentric circles/</a:t>
            </a:r>
            <a:r>
              <a:rPr lang="en-US" dirty="0" err="1"/>
              <a:t>ven</a:t>
            </a:r>
            <a:r>
              <a:rPr lang="en-US" dirty="0"/>
              <a:t> diagram </a:t>
            </a:r>
          </a:p>
          <a:p>
            <a:pPr marL="0" lvl="0" indent="0" algn="l" rtl="0">
              <a:spcBef>
                <a:spcPts val="0"/>
              </a:spcBef>
              <a:spcAft>
                <a:spcPts val="0"/>
              </a:spcAft>
              <a:buNone/>
            </a:pPr>
            <a:endParaRPr dirty="0"/>
          </a:p>
        </p:txBody>
      </p:sp>
      <p:sp>
        <p:nvSpPr>
          <p:cNvPr id="368" name="Google Shape;368;g21226c85cb0_0_6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1226c85cb0_0_17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1226c85cb0_0_17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Motives: </a:t>
            </a:r>
          </a:p>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Anecdotal member interest,</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board-member beliefs, and volunteer passion</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are all examples of how product-development</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decisions may be driven in associations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p:txBody>
      </p:sp>
      <p:sp>
        <p:nvSpPr>
          <p:cNvPr id="376" name="Google Shape;376;g21226c85cb0_0_17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1226c85cb0_0_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1226c85cb0_0_6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Format for today’s ideas… </a:t>
            </a: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Present the idea</a:t>
            </a: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Share a case study</a:t>
            </a: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Discuss 1-5 stars on level of effort </a:t>
            </a:r>
            <a:endParaRPr sz="1200" b="0" i="0" dirty="0">
              <a:solidFill>
                <a:schemeClr val="dk1"/>
              </a:solidFill>
              <a:latin typeface="Calibri"/>
              <a:ea typeface="Calibri"/>
              <a:cs typeface="Calibri"/>
              <a:sym typeface="Calibri"/>
            </a:endParaRPr>
          </a:p>
        </p:txBody>
      </p:sp>
      <p:sp>
        <p:nvSpPr>
          <p:cNvPr id="360" name="Google Shape;360;g21226c85cb0_0_6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1226c85cb0_0_6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1226c85cb0_0_6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err="1"/>
              <a:t>Feathr</a:t>
            </a:r>
            <a:endParaRPr dirty="0"/>
          </a:p>
          <a:p>
            <a:pPr marL="0" lvl="0" indent="0" algn="l" rtl="0">
              <a:spcBef>
                <a:spcPts val="0"/>
              </a:spcBef>
              <a:spcAft>
                <a:spcPts val="0"/>
              </a:spcAft>
              <a:buNone/>
            </a:pPr>
            <a:r>
              <a:rPr lang="en" dirty="0"/>
              <a:t>Facebook, google ad sense, amazon – retargeting tools </a:t>
            </a:r>
            <a:endParaRPr dirty="0"/>
          </a:p>
          <a:p>
            <a:pPr marL="0" lvl="0" indent="0" algn="l" rtl="0">
              <a:spcBef>
                <a:spcPts val="0"/>
              </a:spcBef>
              <a:spcAft>
                <a:spcPts val="0"/>
              </a:spcAft>
              <a:buNone/>
            </a:pPr>
            <a:r>
              <a:rPr lang="en" dirty="0"/>
              <a:t>Pay per click OR pay per view – </a:t>
            </a:r>
            <a:endParaRPr dirty="0"/>
          </a:p>
          <a:p>
            <a:pPr marL="0" lvl="0" indent="0" algn="l" rtl="0">
              <a:spcBef>
                <a:spcPts val="0"/>
              </a:spcBef>
              <a:spcAft>
                <a:spcPts val="0"/>
              </a:spcAft>
              <a:buNone/>
            </a:pPr>
            <a:r>
              <a:rPr lang="en" dirty="0"/>
              <a:t>Important to ask vendors what they would be willing to pay per lead</a:t>
            </a:r>
          </a:p>
          <a:p>
            <a:pPr marL="0" lvl="0" indent="0" algn="l" rtl="0">
              <a:spcBef>
                <a:spcPts val="0"/>
              </a:spcBef>
              <a:spcAft>
                <a:spcPts val="0"/>
              </a:spcAft>
              <a:buNone/>
            </a:pPr>
            <a:endParaRPr dirty="0"/>
          </a:p>
          <a:p>
            <a:pPr marL="0" lvl="0" indent="0" algn="l" rtl="0">
              <a:spcBef>
                <a:spcPts val="0"/>
              </a:spcBef>
              <a:spcAft>
                <a:spcPts val="0"/>
              </a:spcAft>
              <a:buNone/>
            </a:pPr>
            <a:r>
              <a:rPr lang="en" dirty="0"/>
              <a:t>Laws around dropping cookies and users accepting terms and GDPR so make sure you’re up on those. </a:t>
            </a:r>
            <a:endParaRPr dirty="0"/>
          </a:p>
          <a:p>
            <a:pPr marL="0" lvl="0" indent="0" algn="l" rtl="0">
              <a:spcBef>
                <a:spcPts val="0"/>
              </a:spcBef>
              <a:spcAft>
                <a:spcPts val="0"/>
              </a:spcAft>
              <a:buNone/>
            </a:pPr>
            <a:endParaRPr dirty="0"/>
          </a:p>
        </p:txBody>
      </p:sp>
      <p:sp>
        <p:nvSpPr>
          <p:cNvPr id="384" name="Google Shape;384;g21226c85cb0_0_6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9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2666EE5C-41B6-4C5B-EB8E-E3EEF6AA3556}"/>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bg1"/>
                </a:solidFill>
              </a:rPr>
              <a:pPr algn="l"/>
              <a:t>‹#›</a:t>
            </a:fld>
            <a:endParaRPr lang="en-US" b="1" dirty="0">
              <a:solidFill>
                <a:schemeClr val="bg1"/>
              </a:solidFill>
            </a:endParaRPr>
          </a:p>
        </p:txBody>
      </p:sp>
      <p:sp>
        <p:nvSpPr>
          <p:cNvPr id="3" name="Footer Placeholder 17">
            <a:extLst>
              <a:ext uri="{FF2B5EF4-FFF2-40B4-BE49-F238E27FC236}">
                <a16:creationId xmlns:a16="http://schemas.microsoft.com/office/drawing/2014/main" id="{AF146E13-B19E-783E-8742-7CFFA500A2E6}"/>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1"/>
                </a:solidFill>
              </a:rPr>
              <a:t>©2023 MGMA. All rights reserved.</a:t>
            </a:r>
          </a:p>
        </p:txBody>
      </p:sp>
    </p:spTree>
    <p:extLst>
      <p:ext uri="{BB962C8B-B14F-4D97-AF65-F5344CB8AC3E}">
        <p14:creationId xmlns:p14="http://schemas.microsoft.com/office/powerpoint/2010/main" val="260527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104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22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53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547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54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0B80638D-769A-14FF-5541-BA874533DD72}"/>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tx1">
                    <a:lumMod val="65000"/>
                    <a:lumOff val="35000"/>
                  </a:schemeClr>
                </a:solidFill>
              </a:rPr>
              <a:pPr algn="l"/>
              <a:t>‹#›</a:t>
            </a:fld>
            <a:endParaRPr lang="en-US" b="1" dirty="0">
              <a:solidFill>
                <a:schemeClr val="tx1">
                  <a:lumMod val="65000"/>
                  <a:lumOff val="35000"/>
                </a:schemeClr>
              </a:solidFill>
            </a:endParaRPr>
          </a:p>
        </p:txBody>
      </p:sp>
      <p:sp>
        <p:nvSpPr>
          <p:cNvPr id="3" name="Footer Placeholder 17">
            <a:extLst>
              <a:ext uri="{FF2B5EF4-FFF2-40B4-BE49-F238E27FC236}">
                <a16:creationId xmlns:a16="http://schemas.microsoft.com/office/drawing/2014/main" id="{11646294-A287-3632-A16D-32E7B1438493}"/>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lumMod val="65000"/>
                    <a:lumOff val="35000"/>
                  </a:schemeClr>
                </a:solidFill>
              </a:rPr>
              <a:t>©2023 MGMA. All rights reserved.</a:t>
            </a:r>
          </a:p>
        </p:txBody>
      </p:sp>
    </p:spTree>
    <p:extLst>
      <p:ext uri="{BB962C8B-B14F-4D97-AF65-F5344CB8AC3E}">
        <p14:creationId xmlns:p14="http://schemas.microsoft.com/office/powerpoint/2010/main" val="3887438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A79DD678-5ACD-5531-F111-81A0D9F948B3}"/>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tx1">
                    <a:lumMod val="65000"/>
                    <a:lumOff val="35000"/>
                  </a:schemeClr>
                </a:solidFill>
              </a:rPr>
              <a:pPr algn="l"/>
              <a:t>‹#›</a:t>
            </a:fld>
            <a:endParaRPr lang="en-US" b="1" dirty="0">
              <a:solidFill>
                <a:schemeClr val="tx1">
                  <a:lumMod val="65000"/>
                  <a:lumOff val="35000"/>
                </a:schemeClr>
              </a:solidFill>
            </a:endParaRPr>
          </a:p>
        </p:txBody>
      </p:sp>
      <p:sp>
        <p:nvSpPr>
          <p:cNvPr id="3" name="Footer Placeholder 17">
            <a:extLst>
              <a:ext uri="{FF2B5EF4-FFF2-40B4-BE49-F238E27FC236}">
                <a16:creationId xmlns:a16="http://schemas.microsoft.com/office/drawing/2014/main" id="{9343657D-54FB-3826-5217-E22168D8CC5A}"/>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lumMod val="65000"/>
                    <a:lumOff val="35000"/>
                  </a:schemeClr>
                </a:solidFill>
              </a:rPr>
              <a:t>©2023 MGMA. All rights reserved.</a:t>
            </a:r>
          </a:p>
        </p:txBody>
      </p:sp>
    </p:spTree>
    <p:extLst>
      <p:ext uri="{BB962C8B-B14F-4D97-AF65-F5344CB8AC3E}">
        <p14:creationId xmlns:p14="http://schemas.microsoft.com/office/powerpoint/2010/main" val="351880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E9410E26-0243-8EEC-0FFC-CF96B01C21EE}"/>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bg1"/>
                </a:solidFill>
              </a:rPr>
              <a:pPr algn="l"/>
              <a:t>‹#›</a:t>
            </a:fld>
            <a:endParaRPr lang="en-US" b="1" dirty="0">
              <a:solidFill>
                <a:schemeClr val="bg1"/>
              </a:solidFill>
            </a:endParaRPr>
          </a:p>
        </p:txBody>
      </p:sp>
      <p:sp>
        <p:nvSpPr>
          <p:cNvPr id="3" name="Footer Placeholder 17">
            <a:extLst>
              <a:ext uri="{FF2B5EF4-FFF2-40B4-BE49-F238E27FC236}">
                <a16:creationId xmlns:a16="http://schemas.microsoft.com/office/drawing/2014/main" id="{4EC6F2A6-A0F0-A03C-9E45-FAC9435AD8FE}"/>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1"/>
                </a:solidFill>
              </a:rPr>
              <a:t>©2023 MGMA. All rights reserved.</a:t>
            </a:r>
          </a:p>
        </p:txBody>
      </p:sp>
    </p:spTree>
    <p:extLst>
      <p:ext uri="{BB962C8B-B14F-4D97-AF65-F5344CB8AC3E}">
        <p14:creationId xmlns:p14="http://schemas.microsoft.com/office/powerpoint/2010/main" val="9381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171700" y="573280"/>
            <a:ext cx="6458100" cy="9699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 name="Google Shape;66;p15"/>
          <p:cNvSpPr txBox="1">
            <a:spLocks noGrp="1"/>
          </p:cNvSpPr>
          <p:nvPr>
            <p:ph type="body" idx="1"/>
          </p:nvPr>
        </p:nvSpPr>
        <p:spPr>
          <a:xfrm>
            <a:off x="514350" y="1645920"/>
            <a:ext cx="8115300" cy="3018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67" name="Google Shape;67;p15"/>
          <p:cNvSpPr txBox="1">
            <a:spLocks noGrp="1"/>
          </p:cNvSpPr>
          <p:nvPr>
            <p:ph type="dt" idx="10"/>
          </p:nvPr>
        </p:nvSpPr>
        <p:spPr>
          <a:xfrm>
            <a:off x="6446520" y="4767263"/>
            <a:ext cx="21831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5"/>
          <p:cNvSpPr txBox="1">
            <a:spLocks noGrp="1"/>
          </p:cNvSpPr>
          <p:nvPr>
            <p:ph type="ftr" idx="11"/>
          </p:nvPr>
        </p:nvSpPr>
        <p:spPr>
          <a:xfrm>
            <a:off x="514350" y="4766884"/>
            <a:ext cx="58293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5"/>
          <p:cNvSpPr txBox="1">
            <a:spLocks noGrp="1"/>
          </p:cNvSpPr>
          <p:nvPr>
            <p:ph type="sldNum" idx="12"/>
          </p:nvPr>
        </p:nvSpPr>
        <p:spPr>
          <a:xfrm>
            <a:off x="6572250" y="285750"/>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3480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_03A">
  <p:cSld name="Content_03A">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617220" y="514350"/>
            <a:ext cx="7886700" cy="4842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dk1"/>
              </a:buClr>
              <a:buSzPts val="3000"/>
              <a:buFont typeface="Open Sans ExtraBold"/>
              <a:buNone/>
              <a:defRPr sz="3000">
                <a:solidFill>
                  <a:schemeClr val="dk1"/>
                </a:solidFill>
                <a:latin typeface="Open Sans ExtraBold"/>
                <a:ea typeface="Open Sans ExtraBold"/>
                <a:cs typeface="Open Sans ExtraBold"/>
                <a:sym typeface="Open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6"/>
          <p:cNvSpPr txBox="1">
            <a:spLocks noGrp="1"/>
          </p:cNvSpPr>
          <p:nvPr>
            <p:ph type="body" idx="1"/>
          </p:nvPr>
        </p:nvSpPr>
        <p:spPr>
          <a:xfrm>
            <a:off x="617220" y="1097280"/>
            <a:ext cx="3886200" cy="3560700"/>
          </a:xfrm>
          <a:prstGeom prst="rect">
            <a:avLst/>
          </a:prstGeom>
          <a:noFill/>
          <a:ln>
            <a:noFill/>
          </a:ln>
        </p:spPr>
        <p:txBody>
          <a:bodyPr spcFirstLastPara="1" wrap="square" lIns="91425" tIns="45700" rIns="91425" bIns="45700" anchor="t" anchorCtr="0">
            <a:noAutofit/>
          </a:bodyPr>
          <a:lstStyle>
            <a:lvl1pPr marL="457200" lvl="0" indent="-333375" algn="l" rtl="0">
              <a:lnSpc>
                <a:spcPct val="90000"/>
              </a:lnSpc>
              <a:spcBef>
                <a:spcPts val="750"/>
              </a:spcBef>
              <a:spcAft>
                <a:spcPts val="0"/>
              </a:spcAft>
              <a:buClr>
                <a:srgbClr val="EE8029"/>
              </a:buClr>
              <a:buSzPts val="1650"/>
              <a:buChar char="•"/>
              <a:defRPr>
                <a:solidFill>
                  <a:schemeClr val="dk1"/>
                </a:solidFill>
                <a:latin typeface="Open Sans"/>
                <a:ea typeface="Open Sans"/>
                <a:cs typeface="Open Sans"/>
                <a:sym typeface="Open Sans"/>
              </a:defRPr>
            </a:lvl1pPr>
            <a:lvl2pPr marL="914400" lvl="1" indent="-361950" algn="l" rtl="0">
              <a:lnSpc>
                <a:spcPct val="90000"/>
              </a:lnSpc>
              <a:spcBef>
                <a:spcPts val="375"/>
              </a:spcBef>
              <a:spcAft>
                <a:spcPts val="0"/>
              </a:spcAft>
              <a:buClr>
                <a:srgbClr val="EE8029"/>
              </a:buClr>
              <a:buSzPts val="2100"/>
              <a:buChar char="•"/>
              <a:defRPr sz="2100">
                <a:solidFill>
                  <a:schemeClr val="dk1"/>
                </a:solidFill>
                <a:latin typeface="Open Sans"/>
                <a:ea typeface="Open Sans"/>
                <a:cs typeface="Open Sans"/>
                <a:sym typeface="Open Sans"/>
              </a:defRPr>
            </a:lvl2pPr>
            <a:lvl3pPr marL="1371600" lvl="2" indent="-342900" algn="l" rtl="0">
              <a:lnSpc>
                <a:spcPct val="90000"/>
              </a:lnSpc>
              <a:spcBef>
                <a:spcPts val="375"/>
              </a:spcBef>
              <a:spcAft>
                <a:spcPts val="0"/>
              </a:spcAft>
              <a:buClr>
                <a:srgbClr val="EE8029"/>
              </a:buClr>
              <a:buSzPts val="1800"/>
              <a:buChar char="•"/>
              <a:defRPr sz="1800">
                <a:solidFill>
                  <a:schemeClr val="dk1"/>
                </a:solidFill>
                <a:latin typeface="Open Sans"/>
                <a:ea typeface="Open Sans"/>
                <a:cs typeface="Open Sans"/>
                <a:sym typeface="Open Sans"/>
              </a:defRPr>
            </a:lvl3pPr>
            <a:lvl4pPr marL="1828800" lvl="3" indent="-323850" algn="l" rtl="0">
              <a:lnSpc>
                <a:spcPct val="90000"/>
              </a:lnSpc>
              <a:spcBef>
                <a:spcPts val="375"/>
              </a:spcBef>
              <a:spcAft>
                <a:spcPts val="0"/>
              </a:spcAft>
              <a:buClr>
                <a:srgbClr val="EE8029"/>
              </a:buClr>
              <a:buSzPts val="1500"/>
              <a:buChar char="•"/>
              <a:defRPr sz="1500">
                <a:solidFill>
                  <a:schemeClr val="dk1"/>
                </a:solidFill>
                <a:latin typeface="Open Sans"/>
                <a:ea typeface="Open Sans"/>
                <a:cs typeface="Open Sans"/>
                <a:sym typeface="Open Sans"/>
              </a:defRPr>
            </a:lvl4pPr>
            <a:lvl5pPr marL="2286000" lvl="4" indent="-323850" algn="l" rtl="0">
              <a:lnSpc>
                <a:spcPct val="90000"/>
              </a:lnSpc>
              <a:spcBef>
                <a:spcPts val="375"/>
              </a:spcBef>
              <a:spcAft>
                <a:spcPts val="0"/>
              </a:spcAft>
              <a:buClr>
                <a:srgbClr val="EE8029"/>
              </a:buClr>
              <a:buSzPts val="1500"/>
              <a:buChar char="•"/>
              <a:defRPr sz="1500">
                <a:solidFill>
                  <a:srgbClr val="111111"/>
                </a:solidFill>
                <a:latin typeface="Open Sans"/>
                <a:ea typeface="Open Sans"/>
                <a:cs typeface="Open Sans"/>
                <a:sym typeface="Open Sans"/>
              </a:defRPr>
            </a:lvl5pPr>
            <a:lvl6pPr marL="2743200" lvl="5" indent="-323850" algn="l" rtl="0">
              <a:lnSpc>
                <a:spcPct val="90000"/>
              </a:lnSpc>
              <a:spcBef>
                <a:spcPts val="375"/>
              </a:spcBef>
              <a:spcAft>
                <a:spcPts val="0"/>
              </a:spcAft>
              <a:buClr>
                <a:schemeClr val="lt1"/>
              </a:buClr>
              <a:buSzPts val="1500"/>
              <a:buChar char="•"/>
              <a:defRPr sz="1500"/>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73" name="Google Shape;73;p16"/>
          <p:cNvSpPr txBox="1">
            <a:spLocks noGrp="1"/>
          </p:cNvSpPr>
          <p:nvPr>
            <p:ph type="body" idx="2"/>
          </p:nvPr>
        </p:nvSpPr>
        <p:spPr>
          <a:xfrm>
            <a:off x="4617720" y="1097280"/>
            <a:ext cx="3886200" cy="3560700"/>
          </a:xfrm>
          <a:prstGeom prst="rect">
            <a:avLst/>
          </a:prstGeom>
          <a:noFill/>
          <a:ln>
            <a:noFill/>
          </a:ln>
        </p:spPr>
        <p:txBody>
          <a:bodyPr spcFirstLastPara="1" wrap="square" lIns="91425" tIns="45700" rIns="91425" bIns="45700" anchor="t" anchorCtr="0">
            <a:noAutofit/>
          </a:bodyPr>
          <a:lstStyle>
            <a:lvl1pPr marL="457200" lvl="0" indent="-333375" algn="l" rtl="0">
              <a:lnSpc>
                <a:spcPct val="90000"/>
              </a:lnSpc>
              <a:spcBef>
                <a:spcPts val="750"/>
              </a:spcBef>
              <a:spcAft>
                <a:spcPts val="0"/>
              </a:spcAft>
              <a:buClr>
                <a:srgbClr val="EE8029"/>
              </a:buClr>
              <a:buSzPts val="1650"/>
              <a:buChar char="•"/>
              <a:defRPr>
                <a:solidFill>
                  <a:schemeClr val="dk1"/>
                </a:solidFill>
                <a:latin typeface="Lato"/>
                <a:ea typeface="Lato"/>
                <a:cs typeface="Lato"/>
                <a:sym typeface="Lato"/>
              </a:defRPr>
            </a:lvl1pPr>
            <a:lvl2pPr marL="914400" lvl="1" indent="-361950" algn="l" rtl="0">
              <a:lnSpc>
                <a:spcPct val="90000"/>
              </a:lnSpc>
              <a:spcBef>
                <a:spcPts val="375"/>
              </a:spcBef>
              <a:spcAft>
                <a:spcPts val="0"/>
              </a:spcAft>
              <a:buClr>
                <a:srgbClr val="EE8029"/>
              </a:buClr>
              <a:buSzPts val="2100"/>
              <a:buChar char="•"/>
              <a:defRPr sz="2100">
                <a:solidFill>
                  <a:schemeClr val="dk1"/>
                </a:solidFill>
                <a:latin typeface="Open Sans"/>
                <a:ea typeface="Open Sans"/>
                <a:cs typeface="Open Sans"/>
                <a:sym typeface="Open Sans"/>
              </a:defRPr>
            </a:lvl2pPr>
            <a:lvl3pPr marL="1371600" lvl="2" indent="-342900" algn="l" rtl="0">
              <a:lnSpc>
                <a:spcPct val="90000"/>
              </a:lnSpc>
              <a:spcBef>
                <a:spcPts val="375"/>
              </a:spcBef>
              <a:spcAft>
                <a:spcPts val="0"/>
              </a:spcAft>
              <a:buClr>
                <a:srgbClr val="EE8029"/>
              </a:buClr>
              <a:buSzPts val="1800"/>
              <a:buChar char="•"/>
              <a:defRPr sz="1800">
                <a:solidFill>
                  <a:schemeClr val="dk1"/>
                </a:solidFill>
                <a:latin typeface="Open Sans"/>
                <a:ea typeface="Open Sans"/>
                <a:cs typeface="Open Sans"/>
                <a:sym typeface="Open Sans"/>
              </a:defRPr>
            </a:lvl3pPr>
            <a:lvl4pPr marL="1828800" lvl="3" indent="-323850" algn="l" rtl="0">
              <a:lnSpc>
                <a:spcPct val="90000"/>
              </a:lnSpc>
              <a:spcBef>
                <a:spcPts val="375"/>
              </a:spcBef>
              <a:spcAft>
                <a:spcPts val="0"/>
              </a:spcAft>
              <a:buClr>
                <a:srgbClr val="EE8029"/>
              </a:buClr>
              <a:buSzPts val="1500"/>
              <a:buChar char="•"/>
              <a:defRPr sz="1500">
                <a:solidFill>
                  <a:schemeClr val="dk1"/>
                </a:solidFill>
                <a:latin typeface="Open Sans"/>
                <a:ea typeface="Open Sans"/>
                <a:cs typeface="Open Sans"/>
                <a:sym typeface="Open Sans"/>
              </a:defRPr>
            </a:lvl4pPr>
            <a:lvl5pPr marL="2286000" lvl="4" indent="-323850" algn="l" rtl="0">
              <a:lnSpc>
                <a:spcPct val="90000"/>
              </a:lnSpc>
              <a:spcBef>
                <a:spcPts val="375"/>
              </a:spcBef>
              <a:spcAft>
                <a:spcPts val="0"/>
              </a:spcAft>
              <a:buClr>
                <a:srgbClr val="FF6600"/>
              </a:buClr>
              <a:buSzPts val="1500"/>
              <a:buChar char="•"/>
              <a:defRPr sz="1500">
                <a:latin typeface="Open Sans"/>
                <a:ea typeface="Open Sans"/>
                <a:cs typeface="Open Sans"/>
                <a:sym typeface="Open Sans"/>
              </a:defRPr>
            </a:lvl5pPr>
            <a:lvl6pPr marL="2743200" lvl="5" indent="-323850" algn="l" rtl="0">
              <a:lnSpc>
                <a:spcPct val="90000"/>
              </a:lnSpc>
              <a:spcBef>
                <a:spcPts val="375"/>
              </a:spcBef>
              <a:spcAft>
                <a:spcPts val="0"/>
              </a:spcAft>
              <a:buClr>
                <a:schemeClr val="lt1"/>
              </a:buClr>
              <a:buSzPts val="1500"/>
              <a:buChar char="•"/>
              <a:defRPr sz="1500">
                <a:latin typeface="Open Sans"/>
                <a:ea typeface="Open Sans"/>
                <a:cs typeface="Open Sans"/>
                <a:sym typeface="Open Sans"/>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342236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2171700" y="573280"/>
            <a:ext cx="6458100" cy="9699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514350" y="1645920"/>
            <a:ext cx="4000500" cy="3018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77" name="Google Shape;77;p17"/>
          <p:cNvSpPr txBox="1">
            <a:spLocks noGrp="1"/>
          </p:cNvSpPr>
          <p:nvPr>
            <p:ph type="body" idx="2"/>
          </p:nvPr>
        </p:nvSpPr>
        <p:spPr>
          <a:xfrm>
            <a:off x="4629150" y="1645920"/>
            <a:ext cx="4000500" cy="3018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78" name="Google Shape;78;p17"/>
          <p:cNvSpPr txBox="1">
            <a:spLocks noGrp="1"/>
          </p:cNvSpPr>
          <p:nvPr>
            <p:ph type="dt" idx="10"/>
          </p:nvPr>
        </p:nvSpPr>
        <p:spPr>
          <a:xfrm>
            <a:off x="6446520" y="4767263"/>
            <a:ext cx="21831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514350" y="4766884"/>
            <a:ext cx="58293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572250" y="285750"/>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9611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07D562B3-89C4-A1DD-86E2-1574DCA8C7F3}"/>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bg1"/>
                </a:solidFill>
              </a:rPr>
              <a:pPr algn="l"/>
              <a:t>‹#›</a:t>
            </a:fld>
            <a:endParaRPr lang="en-US" b="1" dirty="0">
              <a:solidFill>
                <a:schemeClr val="bg1"/>
              </a:solidFill>
            </a:endParaRPr>
          </a:p>
        </p:txBody>
      </p:sp>
      <p:sp>
        <p:nvSpPr>
          <p:cNvPr id="3" name="Footer Placeholder 17">
            <a:extLst>
              <a:ext uri="{FF2B5EF4-FFF2-40B4-BE49-F238E27FC236}">
                <a16:creationId xmlns:a16="http://schemas.microsoft.com/office/drawing/2014/main" id="{099129D9-4D52-DCD2-8D83-D5EA90D55727}"/>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1"/>
                </a:solidFill>
              </a:rPr>
              <a:t>©2023 MGMA. All rights reserved.</a:t>
            </a:r>
          </a:p>
        </p:txBody>
      </p:sp>
    </p:spTree>
    <p:extLst>
      <p:ext uri="{BB962C8B-B14F-4D97-AF65-F5344CB8AC3E}">
        <p14:creationId xmlns:p14="http://schemas.microsoft.com/office/powerpoint/2010/main" val="19949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5F9E9566-271D-0261-3DA1-A66FBCC52F87}"/>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bg1"/>
                </a:solidFill>
              </a:rPr>
              <a:pPr algn="l"/>
              <a:t>‹#›</a:t>
            </a:fld>
            <a:endParaRPr lang="en-US" b="1" dirty="0">
              <a:solidFill>
                <a:schemeClr val="bg1"/>
              </a:solidFill>
            </a:endParaRPr>
          </a:p>
        </p:txBody>
      </p:sp>
      <p:sp>
        <p:nvSpPr>
          <p:cNvPr id="3" name="Footer Placeholder 17">
            <a:extLst>
              <a:ext uri="{FF2B5EF4-FFF2-40B4-BE49-F238E27FC236}">
                <a16:creationId xmlns:a16="http://schemas.microsoft.com/office/drawing/2014/main" id="{5D6FFAFE-2691-9D3D-5289-F1DDBCCAE690}"/>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1"/>
                </a:solidFill>
              </a:rPr>
              <a:t>©2023 MGMA. All rights reserved.</a:t>
            </a:r>
          </a:p>
        </p:txBody>
      </p:sp>
    </p:spTree>
    <p:extLst>
      <p:ext uri="{BB962C8B-B14F-4D97-AF65-F5344CB8AC3E}">
        <p14:creationId xmlns:p14="http://schemas.microsoft.com/office/powerpoint/2010/main" val="2654281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theme" Target="../theme/theme4.xml"/><Relationship Id="rId4"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human face, clothing, person, person&#10;&#10;Description automatically generated">
            <a:extLst>
              <a:ext uri="{FF2B5EF4-FFF2-40B4-BE49-F238E27FC236}">
                <a16:creationId xmlns:a16="http://schemas.microsoft.com/office/drawing/2014/main" id="{14894BA4-FB30-AD3F-7ADD-7219E37F09A4}"/>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04544185"/>
      </p:ext>
    </p:extLst>
  </p:cSld>
  <p:clrMap bg1="lt1" tx1="dk1" bg2="lt2" tx2="dk2" accent1="accent1" accent2="accent2" accent3="accent3" accent4="accent4" accent5="accent5" accent6="accent6" hlink="hlink" folHlink="folHlink"/>
  <p:sldLayoutIdLst>
    <p:sldLayoutId id="214748412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en logo on a black background&#10;&#10;Description automatically generated with medium confidence">
            <a:extLst>
              <a:ext uri="{FF2B5EF4-FFF2-40B4-BE49-F238E27FC236}">
                <a16:creationId xmlns:a16="http://schemas.microsoft.com/office/drawing/2014/main" id="{356BAFF3-E580-0DB9-E98E-95BAA4DC2CC9}"/>
              </a:ext>
            </a:extLst>
          </p:cNvPr>
          <p:cNvPicPr>
            <a:picLocks noChangeAspect="1"/>
          </p:cNvPicPr>
          <p:nvPr userDrawn="1"/>
        </p:nvPicPr>
        <p:blipFill>
          <a:blip r:embed="rId3"/>
          <a:stretch>
            <a:fillRect/>
          </a:stretch>
        </p:blipFill>
        <p:spPr>
          <a:xfrm>
            <a:off x="1354" y="0"/>
            <a:ext cx="9142646" cy="5144262"/>
          </a:xfrm>
          <a:prstGeom prst="rect">
            <a:avLst/>
          </a:prstGeom>
        </p:spPr>
      </p:pic>
    </p:spTree>
    <p:extLst>
      <p:ext uri="{BB962C8B-B14F-4D97-AF65-F5344CB8AC3E}">
        <p14:creationId xmlns:p14="http://schemas.microsoft.com/office/powerpoint/2010/main" val="2618747891"/>
      </p:ext>
    </p:extLst>
  </p:cSld>
  <p:clrMap bg1="lt1" tx1="dk1" bg2="lt2" tx2="dk2" accent1="accent1" accent2="accent2" accent3="accent3" accent4="accent4" accent5="accent5" accent6="accent6" hlink="hlink" folHlink="folHlink"/>
  <p:sldLayoutIdLst>
    <p:sldLayoutId id="2147484166"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text, font, graphics, screenshot&#10;&#10;Description automatically generated">
            <a:extLst>
              <a:ext uri="{FF2B5EF4-FFF2-40B4-BE49-F238E27FC236}">
                <a16:creationId xmlns:a16="http://schemas.microsoft.com/office/drawing/2014/main" id="{415C7DA0-260E-A357-5ABA-6E00FA272F06}"/>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87864465"/>
      </p:ext>
    </p:extLst>
  </p:cSld>
  <p:clrMap bg1="lt1" tx1="dk1" bg2="lt2" tx2="dk2" accent1="accent1" accent2="accent2" accent3="accent3" accent4="accent4" accent5="accent5" accent6="accent6" hlink="hlink" folHlink="folHlink"/>
  <p:sldLayoutIdLst>
    <p:sldLayoutId id="214748416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ack background with white text&#10;&#10;Description automatically generated with low confidence">
            <a:extLst>
              <a:ext uri="{FF2B5EF4-FFF2-40B4-BE49-F238E27FC236}">
                <a16:creationId xmlns:a16="http://schemas.microsoft.com/office/drawing/2014/main" id="{65FF0A2D-C6CF-CB92-AD2A-C6ED55F987F5}"/>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354726501"/>
      </p:ext>
    </p:extLst>
  </p:cSld>
  <p:clrMap bg1="lt1" tx1="dk1" bg2="lt2" tx2="dk2" accent1="accent1" accent2="accent2" accent3="accent3" accent4="accent4" accent5="accent5" accent6="accent6" hlink="hlink" folHlink="folHlink"/>
  <p:sldLayoutIdLst>
    <p:sldLayoutId id="2147484168"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creenshot, text, design&#10;&#10;Description automatically generated">
            <a:extLst>
              <a:ext uri="{FF2B5EF4-FFF2-40B4-BE49-F238E27FC236}">
                <a16:creationId xmlns:a16="http://schemas.microsoft.com/office/drawing/2014/main" id="{EEDCCD29-2B93-399B-9590-8DC8747329DD}"/>
              </a:ext>
            </a:extLst>
          </p:cNvPr>
          <p:cNvPicPr>
            <a:picLocks noChangeAspect="1"/>
          </p:cNvPicPr>
          <p:nvPr userDrawn="1"/>
        </p:nvPicPr>
        <p:blipFill>
          <a:blip r:embed="rId3"/>
          <a:stretch>
            <a:fillRect/>
          </a:stretch>
        </p:blipFill>
        <p:spPr>
          <a:xfrm>
            <a:off x="0" y="0"/>
            <a:ext cx="9144000" cy="5145024"/>
          </a:xfrm>
          <a:prstGeom prst="rect">
            <a:avLst/>
          </a:prstGeom>
        </p:spPr>
      </p:pic>
      <p:pic>
        <p:nvPicPr>
          <p:cNvPr id="5" name="Picture 4" descr="MGMA_Brand_Logo-Black_R1A.eps">
            <a:extLst>
              <a:ext uri="{FF2B5EF4-FFF2-40B4-BE49-F238E27FC236}">
                <a16:creationId xmlns:a16="http://schemas.microsoft.com/office/drawing/2014/main" id="{960BF51D-275C-4049-BB91-673B8791B0A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976027" y="4721440"/>
            <a:ext cx="876176" cy="214749"/>
          </a:xfrm>
          <a:prstGeom prst="rect">
            <a:avLst/>
          </a:prstGeom>
        </p:spPr>
      </p:pic>
    </p:spTree>
    <p:extLst>
      <p:ext uri="{BB962C8B-B14F-4D97-AF65-F5344CB8AC3E}">
        <p14:creationId xmlns:p14="http://schemas.microsoft.com/office/powerpoint/2010/main" val="1475263194"/>
      </p:ext>
    </p:extLst>
  </p:cSld>
  <p:clrMap bg1="lt1" tx1="dk1" bg2="lt2" tx2="dk2" accent1="accent1" accent2="accent2" accent3="accent3" accent4="accent4" accent5="accent5" accent6="accent6" hlink="hlink" folHlink="folHlink"/>
  <p:sldLayoutIdLst>
    <p:sldLayoutId id="2147484138"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text, screenshot, green&#10;&#10;Description automatically generated">
            <a:extLst>
              <a:ext uri="{FF2B5EF4-FFF2-40B4-BE49-F238E27FC236}">
                <a16:creationId xmlns:a16="http://schemas.microsoft.com/office/drawing/2014/main" id="{9F4252BF-287B-A86D-2D8B-87A25DB4C225}"/>
              </a:ext>
            </a:extLst>
          </p:cNvPr>
          <p:cNvPicPr>
            <a:picLocks noChangeAspect="1"/>
          </p:cNvPicPr>
          <p:nvPr userDrawn="1"/>
        </p:nvPicPr>
        <p:blipFill>
          <a:blip r:embed="rId3"/>
          <a:stretch>
            <a:fillRect/>
          </a:stretch>
        </p:blipFill>
        <p:spPr>
          <a:xfrm>
            <a:off x="1354" y="0"/>
            <a:ext cx="9142646" cy="5144262"/>
          </a:xfrm>
          <a:prstGeom prst="rect">
            <a:avLst/>
          </a:prstGeom>
        </p:spPr>
      </p:pic>
      <p:pic>
        <p:nvPicPr>
          <p:cNvPr id="2" name="Picture 1" descr="MGMA_Brand_Logo-Black_R1A.eps">
            <a:extLst>
              <a:ext uri="{FF2B5EF4-FFF2-40B4-BE49-F238E27FC236}">
                <a16:creationId xmlns:a16="http://schemas.microsoft.com/office/drawing/2014/main" id="{3110FA84-98A7-5648-2E03-BD0B3119D10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976027" y="4721440"/>
            <a:ext cx="876176" cy="214749"/>
          </a:xfrm>
          <a:prstGeom prst="rect">
            <a:avLst/>
          </a:prstGeom>
        </p:spPr>
      </p:pic>
    </p:spTree>
    <p:extLst>
      <p:ext uri="{BB962C8B-B14F-4D97-AF65-F5344CB8AC3E}">
        <p14:creationId xmlns:p14="http://schemas.microsoft.com/office/powerpoint/2010/main" val="4274892152"/>
      </p:ext>
    </p:extLst>
  </p:cSld>
  <p:clrMap bg1="lt1" tx1="dk1" bg2="lt2" tx2="dk2" accent1="accent1" accent2="accent2" accent3="accent3" accent4="accent4" accent5="accent5" accent6="accent6" hlink="hlink" folHlink="folHlink"/>
  <p:sldLayoutIdLst>
    <p:sldLayoutId id="2147484150"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MGMA_Brand_Logo-Black_R1A.eps">
            <a:extLst>
              <a:ext uri="{FF2B5EF4-FFF2-40B4-BE49-F238E27FC236}">
                <a16:creationId xmlns:a16="http://schemas.microsoft.com/office/drawing/2014/main" id="{E46F9BB5-92FD-D248-433B-97279449B90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976027" y="4721440"/>
            <a:ext cx="876176" cy="214749"/>
          </a:xfrm>
          <a:prstGeom prst="rect">
            <a:avLst/>
          </a:prstGeom>
        </p:spPr>
      </p:pic>
      <p:pic>
        <p:nvPicPr>
          <p:cNvPr id="4" name="Picture 3" descr="A picture containing text, screenshot, design&#10;&#10;Description automatically generated">
            <a:extLst>
              <a:ext uri="{FF2B5EF4-FFF2-40B4-BE49-F238E27FC236}">
                <a16:creationId xmlns:a16="http://schemas.microsoft.com/office/drawing/2014/main" id="{930B074C-6CFA-69BD-0415-75BBA62EAEBC}"/>
              </a:ext>
            </a:extLst>
          </p:cNvPr>
          <p:cNvPicPr>
            <a:picLocks noChangeAspect="1"/>
          </p:cNvPicPr>
          <p:nvPr userDrawn="1"/>
        </p:nvPicPr>
        <p:blipFill>
          <a:blip r:embed="rId7"/>
          <a:stretch>
            <a:fillRect/>
          </a:stretch>
        </p:blipFill>
        <p:spPr>
          <a:xfrm>
            <a:off x="1354" y="0"/>
            <a:ext cx="9142646" cy="5144262"/>
          </a:xfrm>
          <a:prstGeom prst="rect">
            <a:avLst/>
          </a:prstGeom>
        </p:spPr>
      </p:pic>
    </p:spTree>
    <p:extLst>
      <p:ext uri="{BB962C8B-B14F-4D97-AF65-F5344CB8AC3E}">
        <p14:creationId xmlns:p14="http://schemas.microsoft.com/office/powerpoint/2010/main" val="1260804721"/>
      </p:ext>
    </p:extLst>
  </p:cSld>
  <p:clrMap bg1="lt1" tx1="dk1" bg2="lt2" tx2="dk2" accent1="accent1" accent2="accent2" accent3="accent3" accent4="accent4" accent5="accent5" accent6="accent6" hlink="hlink" folHlink="folHlink"/>
  <p:sldLayoutIdLst>
    <p:sldLayoutId id="2147484170" r:id="rId1"/>
    <p:sldLayoutId id="2147484174" r:id="rId2"/>
    <p:sldLayoutId id="2147484175" r:id="rId3"/>
    <p:sldLayoutId id="2147484176"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creenshot, text, font, design&#10;&#10;Description automatically generated">
            <a:extLst>
              <a:ext uri="{FF2B5EF4-FFF2-40B4-BE49-F238E27FC236}">
                <a16:creationId xmlns:a16="http://schemas.microsoft.com/office/drawing/2014/main" id="{5543B032-71D9-1EB0-E1C5-AC2D35D5ACDA}"/>
              </a:ext>
            </a:extLst>
          </p:cNvPr>
          <p:cNvPicPr>
            <a:picLocks noChangeAspect="1"/>
          </p:cNvPicPr>
          <p:nvPr userDrawn="1"/>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315659144"/>
      </p:ext>
    </p:extLst>
  </p:cSld>
  <p:clrMap bg1="lt1" tx1="dk1" bg2="lt2" tx2="dk2" accent1="accent1" accent2="accent2" accent3="accent3" accent4="accent4" accent5="accent5" accent6="accent6" hlink="hlink" folHlink="folHlink"/>
  <p:sldLayoutIdLst>
    <p:sldLayoutId id="2147484152"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screenshot, design&#10;&#10;Description automatically generated">
            <a:extLst>
              <a:ext uri="{FF2B5EF4-FFF2-40B4-BE49-F238E27FC236}">
                <a16:creationId xmlns:a16="http://schemas.microsoft.com/office/drawing/2014/main" id="{93FDE2CA-55B8-D7C9-6374-200EB2893874}"/>
              </a:ext>
            </a:extLst>
          </p:cNvPr>
          <p:cNvPicPr>
            <a:picLocks noChangeAspect="1"/>
          </p:cNvPicPr>
          <p:nvPr userDrawn="1"/>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495467411"/>
      </p:ext>
    </p:extLst>
  </p:cSld>
  <p:clrMap bg1="lt1" tx1="dk1" bg2="lt2" tx2="dk2" accent1="accent1" accent2="accent2" accent3="accent3" accent4="accent4" accent5="accent5" accent6="accent6" hlink="hlink" folHlink="folHlink"/>
  <p:sldLayoutIdLst>
    <p:sldLayoutId id="2147484172"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creenshot, text, font, design&#10;&#10;Description automatically generated">
            <a:extLst>
              <a:ext uri="{FF2B5EF4-FFF2-40B4-BE49-F238E27FC236}">
                <a16:creationId xmlns:a16="http://schemas.microsoft.com/office/drawing/2014/main" id="{6264E0AA-067D-0409-C668-22F32B8CA062}"/>
              </a:ext>
            </a:extLst>
          </p:cNvPr>
          <p:cNvPicPr>
            <a:picLocks noChangeAspect="1"/>
          </p:cNvPicPr>
          <p:nvPr userDrawn="1"/>
        </p:nvPicPr>
        <p:blipFill>
          <a:blip r:embed="rId3"/>
          <a:stretch>
            <a:fillRect/>
          </a:stretch>
        </p:blipFill>
        <p:spPr>
          <a:xfrm>
            <a:off x="1354" y="0"/>
            <a:ext cx="9142646" cy="5144262"/>
          </a:xfrm>
          <a:prstGeom prst="rect">
            <a:avLst/>
          </a:prstGeom>
        </p:spPr>
      </p:pic>
    </p:spTree>
    <p:extLst>
      <p:ext uri="{BB962C8B-B14F-4D97-AF65-F5344CB8AC3E}">
        <p14:creationId xmlns:p14="http://schemas.microsoft.com/office/powerpoint/2010/main" val="2723081731"/>
      </p:ext>
    </p:extLst>
  </p:cSld>
  <p:clrMap bg1="lt1" tx1="dk1" bg2="lt2" tx2="dk2" accent1="accent1" accent2="accent2" accent3="accent3" accent4="accent4" accent5="accent5" accent6="accent6" hlink="hlink" folHlink="folHlink"/>
  <p:sldLayoutIdLst>
    <p:sldLayoutId id="2147484160"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people clapping&#10;&#10;Description automatically generated">
            <a:extLst>
              <a:ext uri="{FF2B5EF4-FFF2-40B4-BE49-F238E27FC236}">
                <a16:creationId xmlns:a16="http://schemas.microsoft.com/office/drawing/2014/main" id="{7DA49471-8C5D-D52D-5A6D-7A90C35DA371}"/>
              </a:ext>
            </a:extLst>
          </p:cNvPr>
          <p:cNvPicPr>
            <a:picLocks noChangeAspect="1"/>
          </p:cNvPicPr>
          <p:nvPr userDrawn="1"/>
        </p:nvPicPr>
        <p:blipFill>
          <a:blip r:embed="rId3"/>
          <a:stretch>
            <a:fillRect/>
          </a:stretch>
        </p:blipFill>
        <p:spPr>
          <a:xfrm>
            <a:off x="1354" y="0"/>
            <a:ext cx="9142646" cy="5144262"/>
          </a:xfrm>
          <a:prstGeom prst="rect">
            <a:avLst/>
          </a:prstGeom>
        </p:spPr>
      </p:pic>
    </p:spTree>
    <p:extLst>
      <p:ext uri="{BB962C8B-B14F-4D97-AF65-F5344CB8AC3E}">
        <p14:creationId xmlns:p14="http://schemas.microsoft.com/office/powerpoint/2010/main" val="322637925"/>
      </p:ext>
    </p:extLst>
  </p:cSld>
  <p:clrMap bg1="lt1" tx1="dk1" bg2="lt2" tx2="dk2" accent1="accent1" accent2="accent2" accent3="accent3" accent4="accent4" accent5="accent5" accent6="accent6" hlink="hlink" folHlink="folHlink"/>
  <p:sldLayoutIdLst>
    <p:sldLayoutId id="214748415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clothing, human face, person, person&#10;&#10;Description automatically generated">
            <a:extLst>
              <a:ext uri="{FF2B5EF4-FFF2-40B4-BE49-F238E27FC236}">
                <a16:creationId xmlns:a16="http://schemas.microsoft.com/office/drawing/2014/main" id="{BE725442-AA25-531F-2A1A-A7AF36251E81}"/>
              </a:ext>
            </a:extLst>
          </p:cNvPr>
          <p:cNvPicPr>
            <a:picLocks noChangeAspect="1"/>
          </p:cNvPicPr>
          <p:nvPr userDrawn="1"/>
        </p:nvPicPr>
        <p:blipFill>
          <a:blip r:embed="rId3"/>
          <a:stretch>
            <a:fillRect/>
          </a:stretch>
        </p:blipFill>
        <p:spPr>
          <a:xfrm>
            <a:off x="1354" y="0"/>
            <a:ext cx="9142646" cy="5144262"/>
          </a:xfrm>
          <a:prstGeom prst="rect">
            <a:avLst/>
          </a:prstGeom>
        </p:spPr>
      </p:pic>
    </p:spTree>
    <p:extLst>
      <p:ext uri="{BB962C8B-B14F-4D97-AF65-F5344CB8AC3E}">
        <p14:creationId xmlns:p14="http://schemas.microsoft.com/office/powerpoint/2010/main" val="4108959658"/>
      </p:ext>
    </p:extLst>
  </p:cSld>
  <p:clrMap bg1="lt1" tx1="dk1" bg2="lt2" tx2="dk2" accent1="accent1" accent2="accent2" accent3="accent3" accent4="accent4" accent5="accent5" accent6="accent6" hlink="hlink" folHlink="folHlink"/>
  <p:sldLayoutIdLst>
    <p:sldLayoutId id="214748414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20.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48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8"/>
          <p:cNvSpPr txBox="1">
            <a:spLocks noGrp="1"/>
          </p:cNvSpPr>
          <p:nvPr>
            <p:ph type="title"/>
          </p:nvPr>
        </p:nvSpPr>
        <p:spPr>
          <a:xfrm>
            <a:off x="4908900" y="2314157"/>
            <a:ext cx="423510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500"/>
              <a:buFont typeface="Century Gothic"/>
              <a:buNone/>
            </a:pPr>
            <a:r>
              <a:rPr lang="en" sz="4000" b="1" dirty="0">
                <a:latin typeface="Calibri" panose="020F0502020204030204" pitchFamily="34" charset="0"/>
                <a:cs typeface="Calibri" panose="020F0502020204030204" pitchFamily="34" charset="0"/>
              </a:rPr>
              <a:t>CASE STUDY: </a:t>
            </a:r>
            <a:br>
              <a:rPr lang="en" sz="4000" dirty="0">
                <a:latin typeface="Calibri" panose="020F0502020204030204" pitchFamily="34" charset="0"/>
                <a:cs typeface="Calibri" panose="020F0502020204030204" pitchFamily="34" charset="0"/>
              </a:rPr>
            </a:br>
            <a:r>
              <a:rPr lang="en" sz="4000" dirty="0">
                <a:latin typeface="Calibri" panose="020F0502020204030204" pitchFamily="34" charset="0"/>
                <a:cs typeface="Calibri" panose="020F0502020204030204" pitchFamily="34" charset="0"/>
              </a:rPr>
              <a:t>GLOBAL BUSINESS </a:t>
            </a:r>
            <a:br>
              <a:rPr lang="en" sz="4000" dirty="0">
                <a:latin typeface="Calibri" panose="020F0502020204030204" pitchFamily="34" charset="0"/>
                <a:cs typeface="Calibri" panose="020F0502020204030204" pitchFamily="34" charset="0"/>
              </a:rPr>
            </a:br>
            <a:r>
              <a:rPr lang="en" sz="4000" dirty="0">
                <a:latin typeface="Calibri" panose="020F0502020204030204" pitchFamily="34" charset="0"/>
                <a:cs typeface="Calibri" panose="020F0502020204030204" pitchFamily="34" charset="0"/>
              </a:rPr>
              <a:t>TRAVELERS ASSOCIATION (GBTA) </a:t>
            </a:r>
            <a:endParaRPr sz="4000" dirty="0">
              <a:latin typeface="Calibri" panose="020F0502020204030204" pitchFamily="34" charset="0"/>
              <a:cs typeface="Calibri" panose="020F0502020204030204" pitchFamily="34" charset="0"/>
            </a:endParaRPr>
          </a:p>
        </p:txBody>
      </p:sp>
      <p:pic>
        <p:nvPicPr>
          <p:cNvPr id="395" name="Google Shape;395;p58" descr="A picture containing person, building, person, young&#10;&#10;Description automatically generated"/>
          <p:cNvPicPr preferRelativeResize="0"/>
          <p:nvPr/>
        </p:nvPicPr>
        <p:blipFill rotWithShape="1">
          <a:blip r:embed="rId3">
            <a:alphaModFix/>
          </a:blip>
          <a:srcRect/>
          <a:stretch/>
        </p:blipFill>
        <p:spPr>
          <a:xfrm rot="5400000">
            <a:off x="-716769" y="712959"/>
            <a:ext cx="5734174" cy="43006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pSp>
        <p:nvGrpSpPr>
          <p:cNvPr id="401" name="Google Shape;401;p59"/>
          <p:cNvGrpSpPr/>
          <p:nvPr/>
        </p:nvGrpSpPr>
        <p:grpSpPr>
          <a:xfrm>
            <a:off x="-31079" y="0"/>
            <a:ext cx="9175239" cy="5282716"/>
            <a:chOff x="-3703670" y="0"/>
            <a:chExt cx="11348471" cy="6857999"/>
          </a:xfrm>
        </p:grpSpPr>
        <p:pic>
          <p:nvPicPr>
            <p:cNvPr id="402" name="Google Shape;402;p59"/>
            <p:cNvPicPr preferRelativeResize="0"/>
            <p:nvPr/>
          </p:nvPicPr>
          <p:blipFill rotWithShape="1">
            <a:blip r:embed="rId3">
              <a:alphaModFix/>
            </a:blip>
            <a:srcRect/>
            <a:stretch/>
          </p:blipFill>
          <p:spPr>
            <a:xfrm>
              <a:off x="-3703670" y="0"/>
              <a:ext cx="11348471" cy="6857999"/>
            </a:xfrm>
            <a:prstGeom prst="rect">
              <a:avLst/>
            </a:prstGeom>
            <a:noFill/>
            <a:ln>
              <a:noFill/>
            </a:ln>
            <a:effectLst>
              <a:outerShdw blurRad="292100" dist="139700" dir="2700000" algn="tl" rotWithShape="0">
                <a:srgbClr val="333333">
                  <a:alpha val="64709"/>
                </a:srgbClr>
              </a:outerShdw>
            </a:effectLst>
          </p:spPr>
        </p:pic>
        <p:pic>
          <p:nvPicPr>
            <p:cNvPr id="403" name="Google Shape;403;p59"/>
            <p:cNvPicPr preferRelativeResize="0"/>
            <p:nvPr/>
          </p:nvPicPr>
          <p:blipFill rotWithShape="1">
            <a:blip r:embed="rId4">
              <a:alphaModFix/>
            </a:blip>
            <a:srcRect/>
            <a:stretch/>
          </p:blipFill>
          <p:spPr>
            <a:xfrm>
              <a:off x="3912775" y="2022993"/>
              <a:ext cx="2551819" cy="2165896"/>
            </a:xfrm>
            <a:prstGeom prst="rect">
              <a:avLst/>
            </a:prstGeom>
            <a:noFill/>
            <a:ln>
              <a:noFill/>
            </a:ln>
          </p:spPr>
        </p:pic>
      </p:grpSp>
      <p:pic>
        <p:nvPicPr>
          <p:cNvPr id="2" name="Picture 1" descr="A black background with white text&#10;&#10;Description automatically generated">
            <a:extLst>
              <a:ext uri="{FF2B5EF4-FFF2-40B4-BE49-F238E27FC236}">
                <a16:creationId xmlns:a16="http://schemas.microsoft.com/office/drawing/2014/main" id="{7053FDA4-6386-1D15-4804-C75057DE2083}"/>
              </a:ext>
            </a:extLst>
          </p:cNvPr>
          <p:cNvPicPr>
            <a:picLocks noChangeAspect="1"/>
          </p:cNvPicPr>
          <p:nvPr/>
        </p:nvPicPr>
        <p:blipFill>
          <a:blip r:embed="rId5"/>
          <a:stretch>
            <a:fillRect/>
          </a:stretch>
        </p:blipFill>
        <p:spPr>
          <a:xfrm>
            <a:off x="7171691" y="4399322"/>
            <a:ext cx="1708150" cy="64130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0"/>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10" name="Google Shape;410;p60" descr="A sky view looking up at night&#10;&#10;Description automatically generated"/>
          <p:cNvPicPr preferRelativeResize="0"/>
          <p:nvPr/>
        </p:nvPicPr>
        <p:blipFill rotWithShape="1">
          <a:blip r:embed="rId3">
            <a:alphaModFix amt="30000"/>
          </a:blip>
          <a:srcRect t="2572" b="22425"/>
          <a:stretch/>
        </p:blipFill>
        <p:spPr>
          <a:xfrm>
            <a:off x="0" y="-5650"/>
            <a:ext cx="9143980" cy="5143490"/>
          </a:xfrm>
          <a:prstGeom prst="rect">
            <a:avLst/>
          </a:prstGeom>
          <a:noFill/>
          <a:ln>
            <a:noFill/>
          </a:ln>
        </p:spPr>
      </p:pic>
      <p:sp>
        <p:nvSpPr>
          <p:cNvPr id="411" name="Google Shape;411;p60"/>
          <p:cNvSpPr txBox="1">
            <a:spLocks noGrp="1"/>
          </p:cNvSpPr>
          <p:nvPr>
            <p:ph type="title"/>
          </p:nvPr>
        </p:nvSpPr>
        <p:spPr>
          <a:xfrm>
            <a:off x="514350" y="676149"/>
            <a:ext cx="645810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500"/>
              <a:buFont typeface="Century Gothic"/>
              <a:buNone/>
            </a:pPr>
            <a:r>
              <a:rPr lang="en" sz="3500" b="1"/>
              <a:t>LET’S TALK: </a:t>
            </a:r>
            <a:br>
              <a:rPr lang="en" sz="3500" b="1"/>
            </a:br>
            <a:r>
              <a:rPr lang="en" sz="3500" b="1"/>
              <a:t>SPONSORED RETARGETING</a:t>
            </a:r>
            <a:endParaRPr/>
          </a:p>
        </p:txBody>
      </p:sp>
      <p:sp>
        <p:nvSpPr>
          <p:cNvPr id="412" name="Google Shape;412;p60"/>
          <p:cNvSpPr txBox="1">
            <a:spLocks noGrp="1"/>
          </p:cNvSpPr>
          <p:nvPr>
            <p:ph type="body" idx="1"/>
          </p:nvPr>
        </p:nvSpPr>
        <p:spPr>
          <a:xfrm>
            <a:off x="514350" y="1645920"/>
            <a:ext cx="8288400" cy="3018000"/>
          </a:xfrm>
          <a:prstGeom prst="rect">
            <a:avLst/>
          </a:prstGeom>
          <a:noFill/>
          <a:ln>
            <a:noFill/>
          </a:ln>
        </p:spPr>
        <p:txBody>
          <a:bodyPr spcFirstLastPara="1" wrap="square" lIns="91425" tIns="45700" rIns="91425" bIns="45700" anchor="t" anchorCtr="0">
            <a:noAutofit/>
          </a:bodyPr>
          <a:lstStyle/>
          <a:p>
            <a:pPr marL="171450" lvl="0" indent="0" algn="l" rtl="0">
              <a:lnSpc>
                <a:spcPct val="90000"/>
              </a:lnSpc>
              <a:spcBef>
                <a:spcPts val="0"/>
              </a:spcBef>
              <a:spcAft>
                <a:spcPts val="0"/>
              </a:spcAft>
              <a:buClr>
                <a:schemeClr val="lt1"/>
              </a:buClr>
              <a:buSzPts val="3500"/>
              <a:buNone/>
            </a:pPr>
            <a:endParaRPr sz="3500" b="1" dirty="0">
              <a:solidFill>
                <a:schemeClr val="bg1"/>
              </a:solidFill>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rPr>
              <a:t>What is the staff intensity </a:t>
            </a:r>
            <a:endParaRPr sz="4000" dirty="0">
              <a:solidFill>
                <a:schemeClr val="bg1"/>
              </a:solidFill>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rPr>
              <a:t>of this initiative?</a:t>
            </a:r>
            <a:endParaRPr sz="4000" dirty="0">
              <a:solidFill>
                <a:schemeClr val="bg1"/>
              </a:solidFill>
            </a:endParaRPr>
          </a:p>
          <a:p>
            <a:pPr marL="0" lvl="0" indent="0" algn="l" rtl="0">
              <a:lnSpc>
                <a:spcPct val="90000"/>
              </a:lnSpc>
              <a:spcBef>
                <a:spcPts val="750"/>
              </a:spcBef>
              <a:spcAft>
                <a:spcPts val="0"/>
              </a:spcAft>
              <a:buClr>
                <a:schemeClr val="lt1"/>
              </a:buClr>
              <a:buSzPts val="2500"/>
              <a:buNone/>
            </a:pPr>
            <a:r>
              <a:rPr lang="en" sz="2500" dirty="0">
                <a:solidFill>
                  <a:schemeClr val="bg1"/>
                </a:solidFill>
              </a:rPr>
              <a:t>1 = Low Intensity</a:t>
            </a:r>
            <a:endParaRPr dirty="0">
              <a:solidFill>
                <a:schemeClr val="bg1"/>
              </a:solidFill>
            </a:endParaRPr>
          </a:p>
          <a:p>
            <a:pPr marL="0" lvl="0" indent="0" algn="l" rtl="0">
              <a:lnSpc>
                <a:spcPct val="90000"/>
              </a:lnSpc>
              <a:spcBef>
                <a:spcPts val="750"/>
              </a:spcBef>
              <a:spcAft>
                <a:spcPts val="0"/>
              </a:spcAft>
              <a:buClr>
                <a:schemeClr val="lt1"/>
              </a:buClr>
              <a:buSzPts val="2500"/>
              <a:buNone/>
            </a:pPr>
            <a:r>
              <a:rPr lang="en" sz="2500" dirty="0">
                <a:solidFill>
                  <a:schemeClr val="bg1"/>
                </a:solidFill>
              </a:rPr>
              <a:t>5 = High Intensity</a:t>
            </a:r>
            <a:endParaRPr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EA9D0813-286B-26B1-6089-67D7E990722E}"/>
              </a:ext>
            </a:extLst>
          </p:cNvPr>
          <p:cNvPicPr>
            <a:picLocks noChangeAspect="1"/>
          </p:cNvPicPr>
          <p:nvPr/>
        </p:nvPicPr>
        <p:blipFill>
          <a:blip r:embed="rId4"/>
          <a:stretch>
            <a:fillRect/>
          </a:stretch>
        </p:blipFill>
        <p:spPr>
          <a:xfrm>
            <a:off x="7171691" y="4399322"/>
            <a:ext cx="1708150" cy="641307"/>
          </a:xfrm>
          <a:prstGeom prst="rect">
            <a:avLst/>
          </a:prstGeom>
        </p:spPr>
      </p:pic>
      <p:sp>
        <p:nvSpPr>
          <p:cNvPr id="3" name="Google Shape;434;p63">
            <a:extLst>
              <a:ext uri="{FF2B5EF4-FFF2-40B4-BE49-F238E27FC236}">
                <a16:creationId xmlns:a16="http://schemas.microsoft.com/office/drawing/2014/main" id="{857AB652-8BAF-5741-CCC8-E8ACB3A14876}"/>
              </a:ext>
            </a:extLst>
          </p:cNvPr>
          <p:cNvSpPr txBox="1">
            <a:spLocks/>
          </p:cNvSpPr>
          <p:nvPr/>
        </p:nvSpPr>
        <p:spPr>
          <a:xfrm>
            <a:off x="666750" y="828549"/>
            <a:ext cx="6458100" cy="969900"/>
          </a:xfrm>
          <a:prstGeom prst="rect">
            <a:avLst/>
          </a:prstGeom>
          <a:noFill/>
          <a:ln>
            <a:noFill/>
          </a:ln>
        </p:spPr>
        <p:txBody>
          <a:bodyPr spcFirstLastPara="1" wrap="square" lIns="91425" tIns="45700" rIns="91425" bIns="45700" anchor="ctr" anchorCtr="0">
            <a:noAutofit/>
          </a:bodyPr>
          <a:lstStyle>
            <a:lvl1pPr lvl="0" algn="r" defTabSz="685800" rtl="0" eaLnBrk="1" latinLnBrk="0" hangingPunct="1">
              <a:lnSpc>
                <a:spcPct val="90000"/>
              </a:lnSpc>
              <a:spcBef>
                <a:spcPts val="0"/>
              </a:spcBef>
              <a:spcAft>
                <a:spcPts val="0"/>
              </a:spcAft>
              <a:buClr>
                <a:schemeClr val="lt1"/>
              </a:buClr>
              <a:buSzPts val="1800"/>
              <a:buNone/>
              <a:defRPr sz="3300" kern="1200">
                <a:solidFill>
                  <a:schemeClr val="tx1"/>
                </a:solidFill>
                <a:latin typeface="+mj-lt"/>
                <a:ea typeface="+mj-ea"/>
                <a:cs typeface="+mj-c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pPr algn="l">
              <a:buSzPts val="3500"/>
              <a:buFont typeface="Century Gothic"/>
              <a:buNone/>
            </a:pPr>
            <a:r>
              <a:rPr lang="en-US" sz="4000" b="1" dirty="0">
                <a:solidFill>
                  <a:schemeClr val="bg1"/>
                </a:solidFill>
                <a:latin typeface="Calibri" panose="020F0502020204030204" pitchFamily="34" charset="0"/>
                <a:cs typeface="Calibri" panose="020F0502020204030204" pitchFamily="34" charset="0"/>
              </a:rPr>
              <a:t>LET’S TALK: </a:t>
            </a:r>
            <a:br>
              <a:rPr lang="en-US" sz="4000" b="1" dirty="0">
                <a:solidFill>
                  <a:schemeClr val="bg1"/>
                </a:solidFill>
                <a:latin typeface="Calibri" panose="020F0502020204030204" pitchFamily="34" charset="0"/>
                <a:cs typeface="Calibri" panose="020F0502020204030204" pitchFamily="34" charset="0"/>
              </a:rPr>
            </a:br>
            <a:r>
              <a:rPr lang="en-US" sz="4000" b="1" dirty="0">
                <a:solidFill>
                  <a:schemeClr val="bg1"/>
                </a:solidFill>
                <a:latin typeface="Calibri" panose="020F0502020204030204" pitchFamily="34" charset="0"/>
                <a:cs typeface="Calibri" panose="020F0502020204030204" pitchFamily="34" charset="0"/>
              </a:rPr>
              <a:t>SPONSORED RETARGETING</a:t>
            </a:r>
            <a:endParaRPr lang="en-US" sz="40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61" descr="A stone building that has a rocky cliff&#10;&#10;Description automatically generated"/>
          <p:cNvPicPr preferRelativeResize="0"/>
          <p:nvPr/>
        </p:nvPicPr>
        <p:blipFill rotWithShape="1">
          <a:blip r:embed="rId3">
            <a:alphaModFix/>
          </a:blip>
          <a:srcRect/>
          <a:stretch/>
        </p:blipFill>
        <p:spPr>
          <a:xfrm>
            <a:off x="-98948" y="0"/>
            <a:ext cx="9242946" cy="6932210"/>
          </a:xfrm>
          <a:prstGeom prst="rect">
            <a:avLst/>
          </a:prstGeom>
          <a:noFill/>
          <a:ln>
            <a:noFill/>
          </a:ln>
        </p:spPr>
      </p:pic>
      <p:sp>
        <p:nvSpPr>
          <p:cNvPr id="419" name="Google Shape;419;p61"/>
          <p:cNvSpPr txBox="1"/>
          <p:nvPr/>
        </p:nvSpPr>
        <p:spPr>
          <a:xfrm>
            <a:off x="3425588" y="196774"/>
            <a:ext cx="5559000" cy="1113300"/>
          </a:xfrm>
          <a:prstGeom prst="rect">
            <a:avLst/>
          </a:prstGeom>
          <a:solidFill>
            <a:schemeClr val="dk1">
              <a:alpha val="56860"/>
            </a:schemeClr>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500"/>
              <a:buFont typeface="Century Gothic"/>
              <a:buNone/>
            </a:pPr>
            <a:r>
              <a:rPr lang="en" sz="4000" b="1" cap="none" dirty="0">
                <a:solidFill>
                  <a:schemeClr val="lt1"/>
                </a:solidFill>
                <a:latin typeface="Calibri" panose="020F0502020204030204" pitchFamily="34" charset="0"/>
                <a:ea typeface="Century Gothic"/>
                <a:cs typeface="Calibri" panose="020F0502020204030204" pitchFamily="34" charset="0"/>
                <a:sym typeface="Century Gothic"/>
              </a:rPr>
              <a:t>#2 NAMING RIGHTS</a:t>
            </a:r>
            <a:endParaRPr sz="4000" b="1" dirty="0">
              <a:latin typeface="Calibri" panose="020F0502020204030204" pitchFamily="34" charset="0"/>
              <a:cs typeface="Calibri" panose="020F0502020204030204" pitchFamily="34" charset="0"/>
            </a:endParaRPr>
          </a:p>
        </p:txBody>
      </p:sp>
      <p:sp>
        <p:nvSpPr>
          <p:cNvPr id="420" name="Google Shape;420;p61"/>
          <p:cNvSpPr txBox="1"/>
          <p:nvPr/>
        </p:nvSpPr>
        <p:spPr>
          <a:xfrm>
            <a:off x="3425587" y="1310185"/>
            <a:ext cx="5559000" cy="2824935"/>
          </a:xfrm>
          <a:prstGeom prst="rect">
            <a:avLst/>
          </a:prstGeom>
          <a:solidFill>
            <a:schemeClr val="dk1">
              <a:alpha val="56860"/>
            </a:schemeClr>
          </a:solidFill>
          <a:ln>
            <a:noFill/>
          </a:ln>
        </p:spPr>
        <p:txBody>
          <a:bodyPr spcFirstLastPara="1" wrap="square" lIns="182880" tIns="45700" rIns="91425" bIns="45700" anchor="t" anchorCtr="0">
            <a:noAutofit/>
          </a:bodyPr>
          <a:lstStyle/>
          <a:p>
            <a:pPr marL="0" marR="0" lvl="0" indent="0" algn="l" rtl="0">
              <a:lnSpc>
                <a:spcPct val="90000"/>
              </a:lnSpc>
              <a:spcBef>
                <a:spcPts val="0"/>
              </a:spcBef>
              <a:spcAft>
                <a:spcPts val="0"/>
              </a:spcAft>
              <a:buClr>
                <a:schemeClr val="lt1"/>
              </a:buClr>
              <a:buSzPts val="3750"/>
              <a:buFont typeface="Arial"/>
              <a:buNone/>
            </a:pPr>
            <a:r>
              <a:rPr lang="en" sz="2500" b="1" dirty="0">
                <a:solidFill>
                  <a:schemeClr val="lt1"/>
                </a:solidFill>
                <a:ea typeface="Century Gothic"/>
                <a:cs typeface="Century Gothic"/>
                <a:sym typeface="Century Gothic"/>
              </a:rPr>
              <a:t>An existing service or product within an organization that can be sponsored and marketed by a brand. </a:t>
            </a:r>
            <a:endParaRPr sz="2500" dirty="0"/>
          </a:p>
          <a:p>
            <a:pPr marL="0" marR="0" lvl="0" indent="0" algn="l" rtl="0">
              <a:lnSpc>
                <a:spcPct val="90000"/>
              </a:lnSpc>
              <a:spcBef>
                <a:spcPts val="750"/>
              </a:spcBef>
              <a:spcAft>
                <a:spcPts val="0"/>
              </a:spcAft>
              <a:buClr>
                <a:schemeClr val="lt1"/>
              </a:buClr>
              <a:buSzPts val="3750"/>
              <a:buFont typeface="Arial"/>
              <a:buNone/>
            </a:pPr>
            <a:endParaRPr sz="2500" b="1" dirty="0">
              <a:solidFill>
                <a:schemeClr val="lt1"/>
              </a:solidFill>
              <a:ea typeface="Century Gothic"/>
              <a:cs typeface="Century Gothic"/>
              <a:sym typeface="Century Gothic"/>
            </a:endParaRPr>
          </a:p>
        </p:txBody>
      </p:sp>
      <p:pic>
        <p:nvPicPr>
          <p:cNvPr id="2" name="Picture 1" descr="A black background with white text&#10;&#10;Description automatically generated">
            <a:extLst>
              <a:ext uri="{FF2B5EF4-FFF2-40B4-BE49-F238E27FC236}">
                <a16:creationId xmlns:a16="http://schemas.microsoft.com/office/drawing/2014/main" id="{CF0AB484-8416-F519-2414-2ED469A8E484}"/>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2" descr="A screenshot of a computer&#10;&#10;Description automatically generated"/>
          <p:cNvPicPr preferRelativeResize="0"/>
          <p:nvPr/>
        </p:nvPicPr>
        <p:blipFill rotWithShape="1">
          <a:blip r:embed="rId3">
            <a:alphaModFix amt="35000"/>
          </a:blip>
          <a:srcRect/>
          <a:stretch/>
        </p:blipFill>
        <p:spPr>
          <a:xfrm rot="646743">
            <a:off x="-640532" y="-3628812"/>
            <a:ext cx="7443105" cy="11833411"/>
          </a:xfrm>
          <a:prstGeom prst="rect">
            <a:avLst/>
          </a:prstGeom>
          <a:noFill/>
          <a:ln>
            <a:noFill/>
          </a:ln>
        </p:spPr>
      </p:pic>
      <p:sp>
        <p:nvSpPr>
          <p:cNvPr id="427" name="Google Shape;427;p62"/>
          <p:cNvSpPr txBox="1">
            <a:spLocks noGrp="1"/>
          </p:cNvSpPr>
          <p:nvPr>
            <p:ph type="title"/>
          </p:nvPr>
        </p:nvSpPr>
        <p:spPr>
          <a:xfrm>
            <a:off x="514350" y="2176997"/>
            <a:ext cx="811530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500"/>
              <a:buFont typeface="Century Gothic"/>
              <a:buNone/>
            </a:pPr>
            <a:r>
              <a:rPr lang="en" sz="4000" b="1" dirty="0">
                <a:latin typeface="Calibri" panose="020F0502020204030204" pitchFamily="34" charset="0"/>
                <a:cs typeface="Calibri" panose="020F0502020204030204" pitchFamily="34" charset="0"/>
              </a:rPr>
              <a:t>CASE STUDY:</a:t>
            </a:r>
            <a:br>
              <a:rPr lang="en" sz="4000" b="1" dirty="0">
                <a:latin typeface="Calibri" panose="020F0502020204030204" pitchFamily="34" charset="0"/>
                <a:cs typeface="Calibri" panose="020F0502020204030204" pitchFamily="34" charset="0"/>
              </a:rPr>
            </a:br>
            <a:r>
              <a:rPr lang="en" sz="4000" dirty="0">
                <a:latin typeface="Calibri" panose="020F0502020204030204" pitchFamily="34" charset="0"/>
                <a:cs typeface="Calibri" panose="020F0502020204030204" pitchFamily="34" charset="0"/>
              </a:rPr>
              <a:t>VIRGINIA ASSOCIATION </a:t>
            </a:r>
            <a:br>
              <a:rPr lang="en" sz="4000" dirty="0">
                <a:latin typeface="Calibri" panose="020F0502020204030204" pitchFamily="34" charset="0"/>
                <a:cs typeface="Calibri" panose="020F0502020204030204" pitchFamily="34" charset="0"/>
              </a:rPr>
            </a:br>
            <a:r>
              <a:rPr lang="en" sz="4000" dirty="0">
                <a:latin typeface="Calibri" panose="020F0502020204030204" pitchFamily="34" charset="0"/>
                <a:cs typeface="Calibri" panose="020F0502020204030204" pitchFamily="34" charset="0"/>
              </a:rPr>
              <a:t>OF REALTORS (VAR)</a:t>
            </a:r>
            <a:br>
              <a:rPr lang="en" sz="4000" b="1" dirty="0">
                <a:latin typeface="Calibri" panose="020F0502020204030204" pitchFamily="34" charset="0"/>
                <a:cs typeface="Calibri" panose="020F0502020204030204" pitchFamily="34" charset="0"/>
              </a:rPr>
            </a:br>
            <a:br>
              <a:rPr lang="en" sz="4000" dirty="0">
                <a:latin typeface="Calibri" panose="020F0502020204030204" pitchFamily="34" charset="0"/>
                <a:cs typeface="Calibri" panose="020F0502020204030204" pitchFamily="34" charset="0"/>
              </a:rPr>
            </a:br>
            <a:endParaRPr sz="4000"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63" descr="A rocky mountain with trees in the background&#10;&#10;Description automatically generated"/>
          <p:cNvPicPr preferRelativeResize="0"/>
          <p:nvPr/>
        </p:nvPicPr>
        <p:blipFill rotWithShape="1">
          <a:blip r:embed="rId3">
            <a:alphaModFix amt="50000"/>
          </a:blip>
          <a:srcRect/>
          <a:stretch/>
        </p:blipFill>
        <p:spPr>
          <a:xfrm>
            <a:off x="0" y="-3495675"/>
            <a:ext cx="6972450" cy="12134848"/>
          </a:xfrm>
          <a:prstGeom prst="rect">
            <a:avLst/>
          </a:prstGeom>
          <a:solidFill>
            <a:schemeClr val="bg1"/>
          </a:solidFill>
          <a:ln>
            <a:noFill/>
          </a:ln>
        </p:spPr>
      </p:pic>
      <p:sp>
        <p:nvSpPr>
          <p:cNvPr id="434" name="Google Shape;434;p63"/>
          <p:cNvSpPr txBox="1">
            <a:spLocks noGrp="1"/>
          </p:cNvSpPr>
          <p:nvPr>
            <p:ph type="title"/>
          </p:nvPr>
        </p:nvSpPr>
        <p:spPr>
          <a:xfrm>
            <a:off x="514350" y="676149"/>
            <a:ext cx="645810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500"/>
              <a:buFont typeface="Century Gothic"/>
              <a:buNone/>
            </a:pPr>
            <a:r>
              <a:rPr lang="en" sz="4000" b="1" dirty="0">
                <a:latin typeface="Calibri" panose="020F0502020204030204" pitchFamily="34" charset="0"/>
                <a:cs typeface="Calibri" panose="020F0502020204030204" pitchFamily="34" charset="0"/>
              </a:rPr>
              <a:t>LET’S TALK: </a:t>
            </a:r>
            <a:br>
              <a:rPr lang="en" sz="4000" b="1" dirty="0">
                <a:latin typeface="Calibri" panose="020F0502020204030204" pitchFamily="34" charset="0"/>
                <a:cs typeface="Calibri" panose="020F0502020204030204" pitchFamily="34" charset="0"/>
              </a:rPr>
            </a:br>
            <a:r>
              <a:rPr lang="en" sz="4000" b="1" dirty="0">
                <a:latin typeface="Calibri" panose="020F0502020204030204" pitchFamily="34" charset="0"/>
                <a:cs typeface="Calibri" panose="020F0502020204030204" pitchFamily="34" charset="0"/>
              </a:rPr>
              <a:t>NAMING RIGHTS</a:t>
            </a:r>
            <a:endParaRPr sz="4000" dirty="0">
              <a:latin typeface="Calibri" panose="020F0502020204030204" pitchFamily="34" charset="0"/>
              <a:cs typeface="Calibri" panose="020F0502020204030204" pitchFamily="34" charset="0"/>
            </a:endParaRPr>
          </a:p>
        </p:txBody>
      </p:sp>
      <p:sp>
        <p:nvSpPr>
          <p:cNvPr id="435" name="Google Shape;435;p63"/>
          <p:cNvSpPr txBox="1">
            <a:spLocks noGrp="1"/>
          </p:cNvSpPr>
          <p:nvPr>
            <p:ph type="body" idx="1"/>
          </p:nvPr>
        </p:nvSpPr>
        <p:spPr>
          <a:xfrm>
            <a:off x="514350" y="1645920"/>
            <a:ext cx="8288400" cy="3018000"/>
          </a:xfrm>
          <a:prstGeom prst="rect">
            <a:avLst/>
          </a:prstGeom>
          <a:noFill/>
          <a:ln>
            <a:noFill/>
          </a:ln>
        </p:spPr>
        <p:txBody>
          <a:bodyPr spcFirstLastPara="1" wrap="square" lIns="91425" tIns="45700" rIns="91425" bIns="45700" anchor="t" anchorCtr="0">
            <a:noAutofit/>
          </a:bodyPr>
          <a:lstStyle/>
          <a:p>
            <a:pPr marL="171450" lvl="0" indent="0" algn="l" rtl="0">
              <a:lnSpc>
                <a:spcPct val="90000"/>
              </a:lnSpc>
              <a:spcBef>
                <a:spcPts val="0"/>
              </a:spcBef>
              <a:spcAft>
                <a:spcPts val="0"/>
              </a:spcAft>
              <a:buClr>
                <a:schemeClr val="lt1"/>
              </a:buClr>
              <a:buSzPts val="3500"/>
              <a:buNone/>
            </a:pPr>
            <a:endParaRPr sz="3500" b="1" dirty="0"/>
          </a:p>
          <a:p>
            <a:pPr marL="0" lvl="0" indent="0" algn="l" rtl="0">
              <a:lnSpc>
                <a:spcPct val="90000"/>
              </a:lnSpc>
              <a:spcBef>
                <a:spcPts val="750"/>
              </a:spcBef>
              <a:spcAft>
                <a:spcPts val="0"/>
              </a:spcAft>
              <a:buClr>
                <a:schemeClr val="lt1"/>
              </a:buClr>
              <a:buSzPts val="3500"/>
              <a:buNone/>
            </a:pPr>
            <a:r>
              <a:rPr lang="en" sz="3500" b="1" dirty="0"/>
              <a:t>What is the staff intensity </a:t>
            </a:r>
            <a:endParaRPr dirty="0"/>
          </a:p>
          <a:p>
            <a:pPr marL="0" lvl="0" indent="0" algn="l" rtl="0">
              <a:lnSpc>
                <a:spcPct val="90000"/>
              </a:lnSpc>
              <a:spcBef>
                <a:spcPts val="750"/>
              </a:spcBef>
              <a:spcAft>
                <a:spcPts val="0"/>
              </a:spcAft>
              <a:buClr>
                <a:schemeClr val="lt1"/>
              </a:buClr>
              <a:buSzPts val="3500"/>
              <a:buNone/>
            </a:pPr>
            <a:r>
              <a:rPr lang="en" sz="3500" b="1" dirty="0"/>
              <a:t>of this initiative?</a:t>
            </a:r>
            <a:endParaRPr sz="3500" dirty="0"/>
          </a:p>
          <a:p>
            <a:pPr marL="0" lvl="0" indent="0" algn="l" rtl="0">
              <a:lnSpc>
                <a:spcPct val="90000"/>
              </a:lnSpc>
              <a:spcBef>
                <a:spcPts val="750"/>
              </a:spcBef>
              <a:spcAft>
                <a:spcPts val="0"/>
              </a:spcAft>
              <a:buClr>
                <a:schemeClr val="lt1"/>
              </a:buClr>
              <a:buSzPts val="2500"/>
              <a:buNone/>
            </a:pPr>
            <a:r>
              <a:rPr lang="en" sz="2500" dirty="0"/>
              <a:t>1 = Low Intensity</a:t>
            </a:r>
            <a:endParaRPr dirty="0"/>
          </a:p>
          <a:p>
            <a:pPr marL="0" lvl="0" indent="0" algn="l" rtl="0">
              <a:lnSpc>
                <a:spcPct val="90000"/>
              </a:lnSpc>
              <a:spcBef>
                <a:spcPts val="750"/>
              </a:spcBef>
              <a:spcAft>
                <a:spcPts val="0"/>
              </a:spcAft>
              <a:buClr>
                <a:schemeClr val="lt1"/>
              </a:buClr>
              <a:buSzPts val="2500"/>
              <a:buNone/>
            </a:pPr>
            <a:r>
              <a:rPr lang="en" sz="2500" dirty="0"/>
              <a:t>5 = High Intensity</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64" descr="A person in a canyon&#10;&#10;Description automatically generated"/>
          <p:cNvPicPr preferRelativeResize="0"/>
          <p:nvPr/>
        </p:nvPicPr>
        <p:blipFill rotWithShape="1">
          <a:blip r:embed="rId3">
            <a:alphaModFix/>
          </a:blip>
          <a:srcRect/>
          <a:stretch/>
        </p:blipFill>
        <p:spPr>
          <a:xfrm>
            <a:off x="-238991" y="-1036494"/>
            <a:ext cx="9621983" cy="7216487"/>
          </a:xfrm>
          <a:prstGeom prst="rect">
            <a:avLst/>
          </a:prstGeom>
          <a:noFill/>
          <a:ln>
            <a:noFill/>
          </a:ln>
        </p:spPr>
      </p:pic>
      <p:sp>
        <p:nvSpPr>
          <p:cNvPr id="442" name="Google Shape;442;p64"/>
          <p:cNvSpPr txBox="1">
            <a:spLocks noGrp="1"/>
          </p:cNvSpPr>
          <p:nvPr>
            <p:ph type="title"/>
          </p:nvPr>
        </p:nvSpPr>
        <p:spPr>
          <a:xfrm>
            <a:off x="617220" y="220807"/>
            <a:ext cx="7886700" cy="4842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000"/>
              <a:buFont typeface="Century Gothic"/>
              <a:buNone/>
            </a:pPr>
            <a:r>
              <a:rPr lang="en" sz="4000" b="1" dirty="0">
                <a:solidFill>
                  <a:schemeClr val="lt1"/>
                </a:solidFill>
                <a:latin typeface="+mn-lt"/>
                <a:ea typeface="Century Gothic"/>
                <a:cs typeface="Century Gothic"/>
                <a:sym typeface="Century Gothic"/>
              </a:rPr>
              <a:t>#3 SPONSORED POLLS</a:t>
            </a:r>
            <a:endParaRPr sz="4000" dirty="0">
              <a:latin typeface="+mn-lt"/>
            </a:endParaRPr>
          </a:p>
        </p:txBody>
      </p:sp>
      <p:sp>
        <p:nvSpPr>
          <p:cNvPr id="443" name="Google Shape;443;p64"/>
          <p:cNvSpPr txBox="1">
            <a:spLocks noGrp="1"/>
          </p:cNvSpPr>
          <p:nvPr>
            <p:ph type="body" idx="1"/>
          </p:nvPr>
        </p:nvSpPr>
        <p:spPr>
          <a:xfrm>
            <a:off x="617221" y="756423"/>
            <a:ext cx="7886700" cy="3560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500"/>
              <a:buNone/>
            </a:pPr>
            <a:endParaRPr sz="4500"/>
          </a:p>
          <a:p>
            <a:pPr marL="0" lvl="0" indent="0" algn="l" rtl="0">
              <a:lnSpc>
                <a:spcPct val="90000"/>
              </a:lnSpc>
              <a:spcBef>
                <a:spcPts val="750"/>
              </a:spcBef>
              <a:spcAft>
                <a:spcPts val="0"/>
              </a:spcAft>
              <a:buClr>
                <a:schemeClr val="dk1"/>
              </a:buClr>
              <a:buSzPts val="1500"/>
              <a:buNone/>
            </a:pPr>
            <a:endParaRPr sz="1500"/>
          </a:p>
          <a:p>
            <a:pPr marL="0" lvl="0" indent="0" algn="l" rtl="0">
              <a:lnSpc>
                <a:spcPct val="90000"/>
              </a:lnSpc>
              <a:spcBef>
                <a:spcPts val="750"/>
              </a:spcBef>
              <a:spcAft>
                <a:spcPts val="0"/>
              </a:spcAft>
              <a:buClr>
                <a:schemeClr val="dk1"/>
              </a:buClr>
              <a:buSzPts val="1500"/>
              <a:buNone/>
            </a:pPr>
            <a:endParaRPr sz="1500"/>
          </a:p>
          <a:p>
            <a:pPr marL="0" lvl="0" indent="0" algn="l" rtl="0">
              <a:lnSpc>
                <a:spcPct val="90000"/>
              </a:lnSpc>
              <a:spcBef>
                <a:spcPts val="750"/>
              </a:spcBef>
              <a:spcAft>
                <a:spcPts val="0"/>
              </a:spcAft>
              <a:buClr>
                <a:schemeClr val="dk1"/>
              </a:buClr>
              <a:buSzPts val="1500"/>
              <a:buNone/>
            </a:pPr>
            <a:endParaRPr sz="1500"/>
          </a:p>
          <a:p>
            <a:pPr marL="0" lvl="0" indent="0" algn="l" rtl="0">
              <a:lnSpc>
                <a:spcPct val="90000"/>
              </a:lnSpc>
              <a:spcBef>
                <a:spcPts val="750"/>
              </a:spcBef>
              <a:spcAft>
                <a:spcPts val="0"/>
              </a:spcAft>
              <a:buClr>
                <a:schemeClr val="dk1"/>
              </a:buClr>
              <a:buSzPts val="1500"/>
              <a:buNone/>
            </a:pPr>
            <a:endParaRPr sz="1500"/>
          </a:p>
        </p:txBody>
      </p:sp>
      <p:sp>
        <p:nvSpPr>
          <p:cNvPr id="444" name="Google Shape;444;p64"/>
          <p:cNvSpPr txBox="1"/>
          <p:nvPr/>
        </p:nvSpPr>
        <p:spPr>
          <a:xfrm>
            <a:off x="4553413" y="826478"/>
            <a:ext cx="4174800" cy="2252700"/>
          </a:xfrm>
          <a:prstGeom prst="rect">
            <a:avLst/>
          </a:prstGeom>
          <a:solidFill>
            <a:schemeClr val="dk1">
              <a:alpha val="26670"/>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500"/>
              <a:buFont typeface="Arial"/>
              <a:buNone/>
            </a:pPr>
            <a:r>
              <a:rPr lang="en" sz="2500" b="1" dirty="0">
                <a:solidFill>
                  <a:schemeClr val="lt1"/>
                </a:solidFill>
                <a:latin typeface="Calibri" panose="020F0502020204030204" pitchFamily="34" charset="0"/>
                <a:ea typeface="Century Gothic"/>
                <a:cs typeface="Calibri" panose="020F0502020204030204" pitchFamily="34" charset="0"/>
                <a:sym typeface="Century Gothic"/>
              </a:rPr>
              <a:t>Questions or polls generated by sponsors for a period of time with the results being provided after poll/question is closed.</a:t>
            </a:r>
            <a:endParaRPr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chemeClr val="dk1"/>
              </a:buClr>
              <a:buSzPts val="2500"/>
              <a:buFont typeface="Arial"/>
              <a:buNone/>
            </a:pPr>
            <a:endParaRPr sz="2500" b="1" dirty="0">
              <a:solidFill>
                <a:schemeClr val="lt1"/>
              </a:solidFill>
              <a:latin typeface="Calibri" panose="020F0502020204030204" pitchFamily="34" charset="0"/>
              <a:ea typeface="Century Gothic"/>
              <a:cs typeface="Calibri" panose="020F0502020204030204" pitchFamily="34" charset="0"/>
              <a:sym typeface="Century Gothic"/>
            </a:endParaRPr>
          </a:p>
        </p:txBody>
      </p:sp>
      <p:pic>
        <p:nvPicPr>
          <p:cNvPr id="2" name="Picture 1" descr="A black background with white text&#10;&#10;Description automatically generated">
            <a:extLst>
              <a:ext uri="{FF2B5EF4-FFF2-40B4-BE49-F238E27FC236}">
                <a16:creationId xmlns:a16="http://schemas.microsoft.com/office/drawing/2014/main" id="{F18A4F11-B360-B197-61CE-82EECE787238}"/>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65" descr="A group of giraffe standing on top of a grass covered field&#10;&#10;Description automatically generated"/>
          <p:cNvPicPr preferRelativeResize="0"/>
          <p:nvPr/>
        </p:nvPicPr>
        <p:blipFill rotWithShape="1">
          <a:blip r:embed="rId3">
            <a:alphaModFix/>
          </a:blip>
          <a:srcRect l="5096" t="30654" b="29309"/>
          <a:stretch/>
        </p:blipFill>
        <p:spPr>
          <a:xfrm>
            <a:off x="0" y="1"/>
            <a:ext cx="9144000" cy="5143501"/>
          </a:xfrm>
          <a:prstGeom prst="rect">
            <a:avLst/>
          </a:prstGeom>
          <a:noFill/>
          <a:ln>
            <a:noFill/>
          </a:ln>
        </p:spPr>
      </p:pic>
      <p:pic>
        <p:nvPicPr>
          <p:cNvPr id="451" name="Google Shape;451;p65"/>
          <p:cNvPicPr preferRelativeResize="0"/>
          <p:nvPr/>
        </p:nvPicPr>
        <p:blipFill rotWithShape="1">
          <a:blip r:embed="rId4">
            <a:alphaModFix/>
          </a:blip>
          <a:srcRect l="26935" t="15885" r="22962" b="20574"/>
          <a:stretch/>
        </p:blipFill>
        <p:spPr>
          <a:xfrm>
            <a:off x="512242" y="801761"/>
            <a:ext cx="3527496" cy="3747445"/>
          </a:xfrm>
          <a:prstGeom prst="rect">
            <a:avLst/>
          </a:prstGeom>
          <a:noFill/>
          <a:ln>
            <a:noFill/>
          </a:ln>
          <a:effectLst>
            <a:outerShdw blurRad="292100" dist="139700" dir="2700000" algn="tl" rotWithShape="0">
              <a:srgbClr val="333333">
                <a:alpha val="64709"/>
              </a:srgbClr>
            </a:outerShdw>
          </a:effectLst>
        </p:spPr>
      </p:pic>
      <p:sp>
        <p:nvSpPr>
          <p:cNvPr id="452" name="Google Shape;452;p65"/>
          <p:cNvSpPr txBox="1">
            <a:spLocks noGrp="1"/>
          </p:cNvSpPr>
          <p:nvPr>
            <p:ph type="title"/>
          </p:nvPr>
        </p:nvSpPr>
        <p:spPr>
          <a:xfrm>
            <a:off x="4359777" y="327546"/>
            <a:ext cx="4464300" cy="2006100"/>
          </a:xfrm>
          <a:prstGeom prst="rect">
            <a:avLst/>
          </a:prstGeom>
          <a:solidFill>
            <a:schemeClr val="dk1">
              <a:alpha val="47840"/>
            </a:schemeClr>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050"/>
              <a:buFont typeface="Century Gothic"/>
              <a:buNone/>
            </a:pPr>
            <a:br>
              <a:rPr lang="en" sz="4000" b="1" dirty="0">
                <a:solidFill>
                  <a:schemeClr val="lt1"/>
                </a:solidFill>
                <a:latin typeface="Calibri" panose="020F0502020204030204" pitchFamily="34" charset="0"/>
                <a:ea typeface="Century Gothic"/>
                <a:cs typeface="Calibri" panose="020F0502020204030204" pitchFamily="34" charset="0"/>
                <a:sym typeface="Century Gothic"/>
              </a:rPr>
            </a:br>
            <a:r>
              <a:rPr lang="en" sz="4000" b="1" dirty="0">
                <a:solidFill>
                  <a:schemeClr val="lt1"/>
                </a:solidFill>
                <a:latin typeface="Calibri" panose="020F0502020204030204" pitchFamily="34" charset="0"/>
                <a:ea typeface="Century Gothic"/>
                <a:cs typeface="Calibri" panose="020F0502020204030204" pitchFamily="34" charset="0"/>
                <a:sym typeface="Century Gothic"/>
              </a:rPr>
              <a:t>CASE STUDY:</a:t>
            </a:r>
            <a:br>
              <a:rPr lang="en" sz="4000" b="1" dirty="0">
                <a:solidFill>
                  <a:schemeClr val="lt1"/>
                </a:solidFill>
                <a:latin typeface="Calibri" panose="020F0502020204030204" pitchFamily="34" charset="0"/>
                <a:ea typeface="Century Gothic"/>
                <a:cs typeface="Calibri" panose="020F0502020204030204" pitchFamily="34" charset="0"/>
                <a:sym typeface="Century Gothic"/>
              </a:rPr>
            </a:br>
            <a:r>
              <a:rPr lang="en" sz="4000" dirty="0">
                <a:solidFill>
                  <a:schemeClr val="lt1"/>
                </a:solidFill>
                <a:latin typeface="Calibri" panose="020F0502020204030204" pitchFamily="34" charset="0"/>
                <a:ea typeface="Century Gothic"/>
                <a:cs typeface="Calibri" panose="020F0502020204030204" pitchFamily="34" charset="0"/>
                <a:sym typeface="Century Gothic"/>
              </a:rPr>
              <a:t>INFUSION NURSES SOCIETY</a:t>
            </a:r>
            <a:br>
              <a:rPr lang="en" sz="4000" dirty="0">
                <a:solidFill>
                  <a:schemeClr val="lt1"/>
                </a:solidFill>
                <a:latin typeface="Calibri" panose="020F0502020204030204" pitchFamily="34" charset="0"/>
                <a:ea typeface="Century Gothic"/>
                <a:cs typeface="Calibri" panose="020F0502020204030204" pitchFamily="34" charset="0"/>
                <a:sym typeface="Century Gothic"/>
              </a:rPr>
            </a:br>
            <a:endParaRPr sz="4000" dirty="0">
              <a:solidFill>
                <a:schemeClr val="lt1"/>
              </a:solidFill>
              <a:latin typeface="Calibri" panose="020F0502020204030204" pitchFamily="34" charset="0"/>
              <a:ea typeface="Century Gothic"/>
              <a:cs typeface="Calibri" panose="020F0502020204030204" pitchFamily="34" charset="0"/>
              <a:sym typeface="Century Gothic"/>
            </a:endParaRPr>
          </a:p>
        </p:txBody>
      </p:sp>
      <p:pic>
        <p:nvPicPr>
          <p:cNvPr id="453" name="Google Shape;453;p65" descr="A close up of a sign&#10;&#10;Description automatically generated"/>
          <p:cNvPicPr preferRelativeResize="0"/>
          <p:nvPr/>
        </p:nvPicPr>
        <p:blipFill rotWithShape="1">
          <a:blip r:embed="rId5">
            <a:alphaModFix/>
          </a:blip>
          <a:srcRect/>
          <a:stretch/>
        </p:blipFill>
        <p:spPr>
          <a:xfrm>
            <a:off x="5654674" y="2675483"/>
            <a:ext cx="1874387" cy="1666671"/>
          </a:xfrm>
          <a:prstGeom prst="rect">
            <a:avLst/>
          </a:prstGeom>
          <a:noFill/>
          <a:ln>
            <a:noFill/>
          </a:ln>
        </p:spPr>
      </p:pic>
      <p:pic>
        <p:nvPicPr>
          <p:cNvPr id="2" name="Picture 1" descr="A black background with white text&#10;&#10;Description automatically generated">
            <a:extLst>
              <a:ext uri="{FF2B5EF4-FFF2-40B4-BE49-F238E27FC236}">
                <a16:creationId xmlns:a16="http://schemas.microsoft.com/office/drawing/2014/main" id="{4A051C32-3A31-3C78-2BE5-F3550AC93AF7}"/>
              </a:ext>
            </a:extLst>
          </p:cNvPr>
          <p:cNvPicPr>
            <a:picLocks noChangeAspect="1"/>
          </p:cNvPicPr>
          <p:nvPr/>
        </p:nvPicPr>
        <p:blipFill>
          <a:blip r:embed="rId6"/>
          <a:stretch>
            <a:fillRect/>
          </a:stretch>
        </p:blipFill>
        <p:spPr>
          <a:xfrm>
            <a:off x="7171691" y="4399322"/>
            <a:ext cx="1708150" cy="6413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66" descr="A group of people walking down a dirt road&#10;&#10;Description automatically generated"/>
          <p:cNvPicPr preferRelativeResize="0"/>
          <p:nvPr/>
        </p:nvPicPr>
        <p:blipFill rotWithShape="1">
          <a:blip r:embed="rId3">
            <a:alphaModFix/>
          </a:blip>
          <a:srcRect/>
          <a:stretch/>
        </p:blipFill>
        <p:spPr>
          <a:xfrm>
            <a:off x="-395785" y="-1747766"/>
            <a:ext cx="9539788" cy="7154841"/>
          </a:xfrm>
          <a:prstGeom prst="rect">
            <a:avLst/>
          </a:prstGeom>
          <a:noFill/>
          <a:ln>
            <a:noFill/>
          </a:ln>
        </p:spPr>
      </p:pic>
      <p:sp>
        <p:nvSpPr>
          <p:cNvPr id="460" name="Google Shape;460;p66"/>
          <p:cNvSpPr txBox="1">
            <a:spLocks noGrp="1"/>
          </p:cNvSpPr>
          <p:nvPr>
            <p:ph type="body" idx="1"/>
          </p:nvPr>
        </p:nvSpPr>
        <p:spPr>
          <a:xfrm>
            <a:off x="502835" y="229879"/>
            <a:ext cx="5611500" cy="4683600"/>
          </a:xfrm>
          <a:prstGeom prst="rect">
            <a:avLst/>
          </a:prstGeom>
          <a:solidFill>
            <a:schemeClr val="dk1">
              <a:alpha val="4980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500"/>
              <a:buNone/>
            </a:pPr>
            <a:endParaRPr sz="3500" b="1"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latin typeface="Calibri" panose="020F0502020204030204" pitchFamily="34" charset="0"/>
                <a:cs typeface="Calibri" panose="020F0502020204030204" pitchFamily="34" charset="0"/>
              </a:rPr>
              <a:t>LET’S TALK: </a:t>
            </a:r>
            <a:br>
              <a:rPr lang="en" sz="4000" b="1" dirty="0">
                <a:solidFill>
                  <a:schemeClr val="bg1"/>
                </a:solidFill>
                <a:latin typeface="Calibri" panose="020F0502020204030204" pitchFamily="34" charset="0"/>
                <a:cs typeface="Calibri" panose="020F0502020204030204" pitchFamily="34" charset="0"/>
              </a:rPr>
            </a:br>
            <a:r>
              <a:rPr lang="en" sz="4000" b="1" dirty="0">
                <a:solidFill>
                  <a:schemeClr val="bg1"/>
                </a:solidFill>
                <a:latin typeface="Calibri" panose="020F0502020204030204" pitchFamily="34" charset="0"/>
                <a:cs typeface="Calibri" panose="020F0502020204030204" pitchFamily="34" charset="0"/>
              </a:rPr>
              <a:t>SPONSORED POLLS</a:t>
            </a:r>
            <a:endParaRPr sz="4000"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750"/>
              </a:spcBef>
              <a:spcAft>
                <a:spcPts val="0"/>
              </a:spcAft>
              <a:buClr>
                <a:schemeClr val="lt1"/>
              </a:buClr>
              <a:buSzPts val="3500"/>
              <a:buNone/>
            </a:pPr>
            <a:endParaRPr sz="3500" b="1"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latin typeface="Calibri" panose="020F0502020204030204" pitchFamily="34" charset="0"/>
                <a:cs typeface="Calibri" panose="020F0502020204030204" pitchFamily="34" charset="0"/>
              </a:rPr>
              <a:t>What is the staff intensity </a:t>
            </a:r>
            <a:endParaRPr sz="4000"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latin typeface="Calibri" panose="020F0502020204030204" pitchFamily="34" charset="0"/>
                <a:cs typeface="Calibri" panose="020F0502020204030204" pitchFamily="34" charset="0"/>
              </a:rPr>
              <a:t>of this initiative?</a:t>
            </a:r>
            <a:endParaRPr sz="4000"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750"/>
              </a:spcBef>
              <a:spcAft>
                <a:spcPts val="0"/>
              </a:spcAft>
              <a:buClr>
                <a:schemeClr val="lt1"/>
              </a:buClr>
              <a:buSzPts val="3500"/>
              <a:buNone/>
            </a:pPr>
            <a:r>
              <a:rPr lang="en" sz="2500" dirty="0">
                <a:solidFill>
                  <a:schemeClr val="bg1"/>
                </a:solidFill>
                <a:latin typeface="Calibri" panose="020F0502020204030204" pitchFamily="34" charset="0"/>
                <a:cs typeface="Calibri" panose="020F0502020204030204" pitchFamily="34" charset="0"/>
              </a:rPr>
              <a:t>1 = Low Intensity</a:t>
            </a:r>
            <a:endParaRPr sz="2500"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750"/>
              </a:spcBef>
              <a:spcAft>
                <a:spcPts val="0"/>
              </a:spcAft>
              <a:buClr>
                <a:schemeClr val="lt1"/>
              </a:buClr>
              <a:buSzPts val="3500"/>
              <a:buNone/>
            </a:pPr>
            <a:r>
              <a:rPr lang="en" sz="2500" dirty="0">
                <a:solidFill>
                  <a:schemeClr val="bg1"/>
                </a:solidFill>
                <a:latin typeface="Calibri" panose="020F0502020204030204" pitchFamily="34" charset="0"/>
                <a:cs typeface="Calibri" panose="020F0502020204030204" pitchFamily="34" charset="0"/>
              </a:rPr>
              <a:t>5 = High Intensity</a:t>
            </a:r>
            <a:endParaRPr sz="2500" dirty="0">
              <a:solidFill>
                <a:schemeClr val="bg1"/>
              </a:solidFill>
              <a:latin typeface="Calibri" panose="020F0502020204030204" pitchFamily="34" charset="0"/>
              <a:cs typeface="Calibri" panose="020F0502020204030204" pitchFamily="34" charset="0"/>
            </a:endParaRPr>
          </a:p>
        </p:txBody>
      </p:sp>
      <p:sp>
        <p:nvSpPr>
          <p:cNvPr id="461" name="Google Shape;461;p66"/>
          <p:cNvSpPr txBox="1">
            <a:spLocks noGrp="1"/>
          </p:cNvSpPr>
          <p:nvPr>
            <p:ph type="body" idx="1"/>
          </p:nvPr>
        </p:nvSpPr>
        <p:spPr>
          <a:xfrm>
            <a:off x="6387600" y="730000"/>
            <a:ext cx="2400900" cy="1672800"/>
          </a:xfrm>
          <a:prstGeom prst="rect">
            <a:avLst/>
          </a:prstGeom>
          <a:solidFill>
            <a:schemeClr val="dk1">
              <a:alpha val="49800"/>
            </a:schemeClr>
          </a:solid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Clr>
                <a:schemeClr val="lt1"/>
              </a:buClr>
              <a:buSzPts val="3500"/>
              <a:buNone/>
            </a:pPr>
            <a:r>
              <a:rPr lang="en" sz="2000" b="1" dirty="0">
                <a:solidFill>
                  <a:schemeClr val="bg1"/>
                </a:solidFill>
              </a:rPr>
              <a:t>Dave Will</a:t>
            </a:r>
            <a:endParaRPr sz="2000" b="1" dirty="0">
              <a:solidFill>
                <a:schemeClr val="bg1"/>
              </a:solidFill>
            </a:endParaRPr>
          </a:p>
          <a:p>
            <a:pPr marL="0" lvl="0" indent="0" algn="l" rtl="0">
              <a:lnSpc>
                <a:spcPct val="90000"/>
              </a:lnSpc>
              <a:spcBef>
                <a:spcPts val="750"/>
              </a:spcBef>
              <a:spcAft>
                <a:spcPts val="0"/>
              </a:spcAft>
              <a:buClr>
                <a:schemeClr val="lt1"/>
              </a:buClr>
              <a:buSzPts val="3500"/>
              <a:buNone/>
            </a:pPr>
            <a:r>
              <a:rPr lang="en" sz="2000" b="1" dirty="0" err="1">
                <a:solidFill>
                  <a:schemeClr val="bg1"/>
                </a:solidFill>
              </a:rPr>
              <a:t>dave@propfuel.com</a:t>
            </a:r>
            <a:r>
              <a:rPr lang="en" sz="2000" b="1" dirty="0">
                <a:solidFill>
                  <a:schemeClr val="bg1"/>
                </a:solidFill>
              </a:rPr>
              <a:t> </a:t>
            </a:r>
            <a:endParaRPr sz="2000" b="1" dirty="0">
              <a:solidFill>
                <a:schemeClr val="bg1"/>
              </a:solidFill>
            </a:endParaRPr>
          </a:p>
          <a:p>
            <a:pPr marL="0" lvl="0" indent="0" algn="l" rtl="0">
              <a:lnSpc>
                <a:spcPct val="90000"/>
              </a:lnSpc>
              <a:spcBef>
                <a:spcPts val="750"/>
              </a:spcBef>
              <a:spcAft>
                <a:spcPts val="0"/>
              </a:spcAft>
              <a:buClr>
                <a:schemeClr val="lt1"/>
              </a:buClr>
              <a:buSzPts val="3500"/>
              <a:buNone/>
            </a:pPr>
            <a:endParaRPr sz="2000" b="1" dirty="0">
              <a:solidFill>
                <a:schemeClr val="bg1"/>
              </a:solidFill>
            </a:endParaRPr>
          </a:p>
          <a:p>
            <a:pPr marL="0" lvl="0" indent="0" algn="l" rtl="0">
              <a:lnSpc>
                <a:spcPct val="90000"/>
              </a:lnSpc>
              <a:spcBef>
                <a:spcPts val="750"/>
              </a:spcBef>
              <a:spcAft>
                <a:spcPts val="0"/>
              </a:spcAft>
              <a:buClr>
                <a:schemeClr val="lt1"/>
              </a:buClr>
              <a:buSzPts val="3500"/>
              <a:buNone/>
            </a:pPr>
            <a:r>
              <a:rPr lang="en" sz="2000" b="1" i="1" dirty="0">
                <a:solidFill>
                  <a:schemeClr val="bg1"/>
                </a:solidFill>
              </a:rPr>
              <a:t>Tell him I sent you ;)</a:t>
            </a:r>
            <a:endParaRPr sz="2000" b="1" i="1"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7AB592BB-91B3-A6AB-8F56-BC8235D4BAAC}"/>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67" descr="A canyon with a mountain in the background&#10;&#10;Description automatically generated"/>
          <p:cNvPicPr preferRelativeResize="0"/>
          <p:nvPr/>
        </p:nvPicPr>
        <p:blipFill rotWithShape="1">
          <a:blip r:embed="rId3">
            <a:alphaModFix/>
          </a:blip>
          <a:srcRect/>
          <a:stretch/>
        </p:blipFill>
        <p:spPr>
          <a:xfrm>
            <a:off x="-63122" y="-243749"/>
            <a:ext cx="9270244" cy="6952678"/>
          </a:xfrm>
          <a:prstGeom prst="rect">
            <a:avLst/>
          </a:prstGeom>
          <a:noFill/>
          <a:ln>
            <a:noFill/>
          </a:ln>
        </p:spPr>
      </p:pic>
      <p:sp>
        <p:nvSpPr>
          <p:cNvPr id="468" name="Google Shape;468;p67"/>
          <p:cNvSpPr txBox="1"/>
          <p:nvPr/>
        </p:nvSpPr>
        <p:spPr>
          <a:xfrm>
            <a:off x="208666" y="1447847"/>
            <a:ext cx="7817100" cy="1292877"/>
          </a:xfrm>
          <a:prstGeom prst="rect">
            <a:avLst/>
          </a:prstGeom>
          <a:solidFill>
            <a:schemeClr val="dk1">
              <a:alpha val="48630"/>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500"/>
              <a:buFont typeface="Arial"/>
              <a:buNone/>
            </a:pPr>
            <a:endParaRPr sz="3500" b="1"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750"/>
              </a:spcBef>
              <a:spcAft>
                <a:spcPts val="0"/>
              </a:spcAft>
              <a:buClr>
                <a:schemeClr val="lt1"/>
              </a:buClr>
              <a:buSzPts val="3500"/>
              <a:buFont typeface="Arial"/>
              <a:buNone/>
            </a:pPr>
            <a:endParaRPr sz="3500" b="1"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750"/>
              </a:spcBef>
              <a:spcAft>
                <a:spcPts val="0"/>
              </a:spcAft>
              <a:buClr>
                <a:schemeClr val="lt1"/>
              </a:buClr>
              <a:buSzPts val="3500"/>
              <a:buFont typeface="Arial"/>
              <a:buNone/>
            </a:pPr>
            <a:endParaRPr sz="3500" b="0" i="0" u="none" strike="noStrike" cap="none">
              <a:solidFill>
                <a:schemeClr val="lt1"/>
              </a:solidFill>
              <a:latin typeface="Century Gothic"/>
              <a:ea typeface="Century Gothic"/>
              <a:cs typeface="Century Gothic"/>
              <a:sym typeface="Century Gothic"/>
            </a:endParaRPr>
          </a:p>
        </p:txBody>
      </p:sp>
      <p:sp>
        <p:nvSpPr>
          <p:cNvPr id="469" name="Google Shape;469;p67"/>
          <p:cNvSpPr txBox="1">
            <a:spLocks noGrp="1"/>
          </p:cNvSpPr>
          <p:nvPr>
            <p:ph type="body" idx="1"/>
          </p:nvPr>
        </p:nvSpPr>
        <p:spPr>
          <a:xfrm>
            <a:off x="378970" y="2240771"/>
            <a:ext cx="3400550" cy="34038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1100"/>
              <a:buFont typeface="Arial"/>
              <a:buNone/>
            </a:pPr>
            <a:r>
              <a:rPr lang="en" sz="2000" b="1" dirty="0">
                <a:solidFill>
                  <a:schemeClr val="bg1"/>
                </a:solidFill>
                <a:latin typeface="Calibri" panose="020F0502020204030204" pitchFamily="34" charset="0"/>
                <a:cs typeface="Calibri" panose="020F0502020204030204" pitchFamily="34" charset="0"/>
              </a:rPr>
              <a:t>Sponsor Observed Discussions</a:t>
            </a:r>
            <a:endParaRPr sz="2000" b="1" dirty="0">
              <a:solidFill>
                <a:schemeClr val="bg1"/>
              </a:solidFill>
              <a:latin typeface="Calibri" panose="020F0502020204030204" pitchFamily="34" charset="0"/>
              <a:cs typeface="Calibri" panose="020F0502020204030204" pitchFamily="34" charset="0"/>
            </a:endParaRPr>
          </a:p>
          <a:p>
            <a:pPr marL="0" lvl="0" indent="0" algn="l" rtl="0">
              <a:lnSpc>
                <a:spcPct val="80000"/>
              </a:lnSpc>
              <a:spcBef>
                <a:spcPts val="750"/>
              </a:spcBef>
              <a:spcAft>
                <a:spcPts val="0"/>
              </a:spcAft>
              <a:buClr>
                <a:schemeClr val="lt1"/>
              </a:buClr>
              <a:buSzPts val="2700"/>
              <a:buNone/>
            </a:pPr>
            <a:endParaRPr sz="2000" dirty="0">
              <a:solidFill>
                <a:schemeClr val="bg1"/>
              </a:solidFill>
              <a:latin typeface="Calibri" panose="020F0502020204030204" pitchFamily="34" charset="0"/>
              <a:cs typeface="Calibri" panose="020F0502020204030204" pitchFamily="34" charset="0"/>
            </a:endParaRPr>
          </a:p>
        </p:txBody>
      </p:sp>
      <p:sp>
        <p:nvSpPr>
          <p:cNvPr id="470" name="Google Shape;470;p67"/>
          <p:cNvSpPr txBox="1">
            <a:spLocks noGrp="1"/>
          </p:cNvSpPr>
          <p:nvPr>
            <p:ph type="title"/>
          </p:nvPr>
        </p:nvSpPr>
        <p:spPr>
          <a:xfrm>
            <a:off x="378970" y="1451678"/>
            <a:ext cx="7152791"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000"/>
              <a:buFont typeface="Century Gothic"/>
              <a:buNone/>
            </a:pPr>
            <a:r>
              <a:rPr lang="en" sz="4000" b="1" dirty="0">
                <a:solidFill>
                  <a:schemeClr val="bg1"/>
                </a:solidFill>
                <a:latin typeface="Calibri" panose="020F0502020204030204" pitchFamily="34" charset="0"/>
                <a:cs typeface="Calibri" panose="020F0502020204030204" pitchFamily="34" charset="0"/>
              </a:rPr>
              <a:t>#4 COHORT OR SOLUTION SITS</a:t>
            </a:r>
            <a:endParaRPr sz="4000" dirty="0">
              <a:solidFill>
                <a:schemeClr val="bg1"/>
              </a:solidFill>
              <a:latin typeface="Calibri" panose="020F0502020204030204" pitchFamily="34" charset="0"/>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0C969E50-276D-507D-9ED6-26B61378EF53}"/>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DB445D0-2A34-CAAC-0A64-9662FEAD9E1E}"/>
              </a:ext>
            </a:extLst>
          </p:cNvPr>
          <p:cNvSpPr txBox="1">
            <a:spLocks/>
          </p:cNvSpPr>
          <p:nvPr/>
        </p:nvSpPr>
        <p:spPr>
          <a:xfrm>
            <a:off x="1040444" y="2571750"/>
            <a:ext cx="7063107" cy="91471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ctr"/>
            <a:r>
              <a:rPr lang="en-US" sz="1500" b="0" i="1" dirty="0">
                <a:solidFill>
                  <a:schemeClr val="accent1"/>
                </a:solidFill>
                <a:latin typeface="Calibri" panose="020F0502020204030204" pitchFamily="34" charset="0"/>
                <a:cs typeface="Calibri" panose="020F0502020204030204" pitchFamily="34" charset="0"/>
              </a:rPr>
              <a:t>with</a:t>
            </a:r>
          </a:p>
          <a:p>
            <a:pPr algn="ctr"/>
            <a:r>
              <a:rPr lang="en-US" sz="2500" b="0" dirty="0">
                <a:solidFill>
                  <a:schemeClr val="accent1"/>
                </a:solidFill>
                <a:latin typeface="Calibri" panose="020F0502020204030204" pitchFamily="34" charset="0"/>
                <a:cs typeface="Calibri" panose="020F0502020204030204" pitchFamily="34" charset="0"/>
              </a:rPr>
              <a:t>Teri Carden</a:t>
            </a:r>
            <a:br>
              <a:rPr lang="en-US" sz="2500" b="0" dirty="0">
                <a:solidFill>
                  <a:schemeClr val="accent1"/>
                </a:solidFill>
                <a:latin typeface="Calibri" panose="020F0502020204030204" pitchFamily="34" charset="0"/>
                <a:cs typeface="Calibri" panose="020F0502020204030204" pitchFamily="34" charset="0"/>
              </a:rPr>
            </a:br>
            <a:r>
              <a:rPr lang="en-US" sz="2500" b="0" dirty="0" err="1">
                <a:solidFill>
                  <a:schemeClr val="accent1"/>
                </a:solidFill>
                <a:latin typeface="Calibri" panose="020F0502020204030204" pitchFamily="34" charset="0"/>
                <a:cs typeface="Calibri" panose="020F0502020204030204" pitchFamily="34" charset="0"/>
              </a:rPr>
              <a:t>Ideator</a:t>
            </a:r>
            <a:r>
              <a:rPr lang="en-US" sz="2500" b="0" dirty="0">
                <a:solidFill>
                  <a:schemeClr val="accent1"/>
                </a:solidFill>
                <a:latin typeface="Calibri" panose="020F0502020204030204" pitchFamily="34" charset="0"/>
                <a:cs typeface="Calibri" panose="020F0502020204030204" pitchFamily="34" charset="0"/>
              </a:rPr>
              <a:t> and Chief Bear Poker</a:t>
            </a:r>
          </a:p>
          <a:p>
            <a:pPr algn="ctr"/>
            <a:endParaRPr lang="en-US" sz="2500" b="0" dirty="0">
              <a:solidFill>
                <a:schemeClr val="accent1"/>
              </a:solidFill>
              <a:latin typeface="Calibri" panose="020F0502020204030204" pitchFamily="34" charset="0"/>
              <a:cs typeface="Calibri" panose="020F0502020204030204" pitchFamily="34" charset="0"/>
            </a:endParaRPr>
          </a:p>
          <a:p>
            <a:pPr algn="ctr"/>
            <a:endParaRPr lang="en-US" sz="2000" b="0" dirty="0">
              <a:solidFill>
                <a:schemeClr val="accent1"/>
              </a:solidFill>
              <a:latin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8AFF2A72-6CCF-8F8A-102F-771B599629A8}"/>
              </a:ext>
            </a:extLst>
          </p:cNvPr>
          <p:cNvSpPr txBox="1">
            <a:spLocks/>
          </p:cNvSpPr>
          <p:nvPr/>
        </p:nvSpPr>
        <p:spPr>
          <a:xfrm>
            <a:off x="330926" y="1271547"/>
            <a:ext cx="8386354" cy="49995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ctr"/>
            <a:r>
              <a:rPr lang="en-US" sz="4000" dirty="0">
                <a:solidFill>
                  <a:srgbClr val="222222"/>
                </a:solidFill>
                <a:effectLst/>
                <a:latin typeface="Calibri" panose="020F0502020204030204" pitchFamily="34" charset="0"/>
                <a:cs typeface="Calibri" panose="020F0502020204030204" pitchFamily="34" charset="0"/>
              </a:rPr>
              <a:t>New Ideas: Not Your Grandma’s </a:t>
            </a:r>
          </a:p>
          <a:p>
            <a:pPr algn="ctr"/>
            <a:r>
              <a:rPr lang="en-US" sz="4000" dirty="0">
                <a:solidFill>
                  <a:srgbClr val="222222"/>
                </a:solidFill>
                <a:effectLst/>
                <a:latin typeface="Calibri" panose="020F0502020204030204" pitchFamily="34" charset="0"/>
                <a:cs typeface="Calibri" panose="020F0502020204030204" pitchFamily="34" charset="0"/>
              </a:rPr>
              <a:t>Non-Dues Revenue</a:t>
            </a:r>
            <a:endParaRPr lang="en-US" sz="40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F1B43F7-1F92-C6EE-3055-19BCCA47B7E7}"/>
              </a:ext>
            </a:extLst>
          </p:cNvPr>
          <p:cNvPicPr>
            <a:picLocks noChangeAspect="1"/>
          </p:cNvPicPr>
          <p:nvPr/>
        </p:nvPicPr>
        <p:blipFill>
          <a:blip r:embed="rId3">
            <a:duotone>
              <a:schemeClr val="accent1">
                <a:shade val="45000"/>
                <a:satMod val="135000"/>
              </a:schemeClr>
              <a:prstClr val="white"/>
            </a:duotone>
          </a:blip>
          <a:stretch>
            <a:fillRect/>
          </a:stretch>
        </p:blipFill>
        <p:spPr>
          <a:xfrm>
            <a:off x="2184761" y="3620848"/>
            <a:ext cx="4774475" cy="582154"/>
          </a:xfrm>
          <a:prstGeom prst="rect">
            <a:avLst/>
          </a:prstGeom>
        </p:spPr>
      </p:pic>
      <p:sp>
        <p:nvSpPr>
          <p:cNvPr id="3" name="TextBox 2">
            <a:extLst>
              <a:ext uri="{FF2B5EF4-FFF2-40B4-BE49-F238E27FC236}">
                <a16:creationId xmlns:a16="http://schemas.microsoft.com/office/drawing/2014/main" id="{FC7E3393-1B94-52E8-AD9B-DEA6D8E28BE2}"/>
              </a:ext>
            </a:extLst>
          </p:cNvPr>
          <p:cNvSpPr txBox="1"/>
          <p:nvPr/>
        </p:nvSpPr>
        <p:spPr>
          <a:xfrm>
            <a:off x="5654695" y="4775613"/>
            <a:ext cx="3405158" cy="230832"/>
          </a:xfrm>
          <a:prstGeom prst="rect">
            <a:avLst/>
          </a:prstGeom>
          <a:noFill/>
        </p:spPr>
        <p:txBody>
          <a:bodyPr wrap="square" rtlCol="0">
            <a:spAutoFit/>
          </a:bodyPr>
          <a:lstStyle/>
          <a:p>
            <a:r>
              <a:rPr lang="en-US" sz="900" dirty="0">
                <a:solidFill>
                  <a:schemeClr val="bg1"/>
                </a:solidFill>
              </a:rPr>
              <a:t>Presenter does not have any financial conflicts to report at this time. </a:t>
            </a:r>
          </a:p>
        </p:txBody>
      </p:sp>
    </p:spTree>
    <p:extLst>
      <p:ext uri="{BB962C8B-B14F-4D97-AF65-F5344CB8AC3E}">
        <p14:creationId xmlns:p14="http://schemas.microsoft.com/office/powerpoint/2010/main" val="4213240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68" descr="A group of people on a beach near a body of water&#10;&#10;Description automatically generated"/>
          <p:cNvPicPr preferRelativeResize="0"/>
          <p:nvPr/>
        </p:nvPicPr>
        <p:blipFill rotWithShape="1">
          <a:blip r:embed="rId3">
            <a:alphaModFix/>
          </a:blip>
          <a:srcRect t="26006" r="616" b="24250"/>
          <a:stretch/>
        </p:blipFill>
        <p:spPr>
          <a:xfrm>
            <a:off x="0" y="-237066"/>
            <a:ext cx="9143999" cy="8146917"/>
          </a:xfrm>
          <a:prstGeom prst="rect">
            <a:avLst/>
          </a:prstGeom>
          <a:noFill/>
          <a:ln>
            <a:noFill/>
          </a:ln>
        </p:spPr>
      </p:pic>
      <p:sp>
        <p:nvSpPr>
          <p:cNvPr id="477" name="Google Shape;477;p68"/>
          <p:cNvSpPr txBox="1">
            <a:spLocks noGrp="1"/>
          </p:cNvSpPr>
          <p:nvPr>
            <p:ph type="title"/>
          </p:nvPr>
        </p:nvSpPr>
        <p:spPr>
          <a:xfrm>
            <a:off x="570375" y="928053"/>
            <a:ext cx="5088745" cy="3471269"/>
          </a:xfrm>
          <a:prstGeom prst="rect">
            <a:avLst/>
          </a:prstGeom>
          <a:solidFill>
            <a:schemeClr val="dk1">
              <a:alpha val="37650"/>
            </a:schemeClr>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500"/>
              <a:buFont typeface="Century Gothic"/>
              <a:buNone/>
            </a:pPr>
            <a:endParaRPr sz="4500" b="1"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chemeClr val="lt1"/>
              </a:buClr>
              <a:buSzPts val="4500"/>
              <a:buFont typeface="Century Gothic"/>
              <a:buNone/>
            </a:pPr>
            <a:r>
              <a:rPr lang="en" sz="4000" b="1" dirty="0">
                <a:solidFill>
                  <a:schemeClr val="bg1"/>
                </a:solidFill>
                <a:latin typeface="Calibri" panose="020F0502020204030204" pitchFamily="34" charset="0"/>
                <a:cs typeface="Calibri" panose="020F0502020204030204" pitchFamily="34" charset="0"/>
              </a:rPr>
              <a:t>CASE STUDY:</a:t>
            </a:r>
            <a:br>
              <a:rPr lang="en" sz="4500" b="1" dirty="0">
                <a:solidFill>
                  <a:schemeClr val="bg1"/>
                </a:solidFill>
                <a:latin typeface="Calibri" panose="020F0502020204030204" pitchFamily="34" charset="0"/>
                <a:cs typeface="Calibri" panose="020F0502020204030204" pitchFamily="34" charset="0"/>
              </a:rPr>
            </a:br>
            <a:r>
              <a:rPr lang="en" sz="2000" dirty="0">
                <a:solidFill>
                  <a:schemeClr val="bg1"/>
                </a:solidFill>
                <a:latin typeface="Calibri" panose="020F0502020204030204" pitchFamily="34" charset="0"/>
                <a:cs typeface="Calibri" panose="020F0502020204030204" pitchFamily="34" charset="0"/>
              </a:rPr>
              <a:t>Sponsor: Naylor</a:t>
            </a:r>
            <a:endParaRPr sz="2000" dirty="0">
              <a:solidFill>
                <a:schemeClr val="bg1"/>
              </a:solidFill>
              <a:latin typeface="Calibri" panose="020F0502020204030204" pitchFamily="34" charset="0"/>
              <a:cs typeface="Calibri" panose="020F0502020204030204" pitchFamily="34" charset="0"/>
            </a:endParaRPr>
          </a:p>
          <a:p>
            <a:pPr marL="457200" lvl="0" indent="0" algn="l" rtl="0">
              <a:spcBef>
                <a:spcPts val="0"/>
              </a:spcBef>
              <a:spcAft>
                <a:spcPts val="0"/>
              </a:spcAft>
              <a:buClr>
                <a:schemeClr val="lt1"/>
              </a:buClr>
              <a:buSzPts val="4500"/>
              <a:buFont typeface="Century Gothic"/>
              <a:buNone/>
            </a:pPr>
            <a:r>
              <a:rPr lang="en" sz="2000" dirty="0">
                <a:solidFill>
                  <a:schemeClr val="bg1"/>
                </a:solidFill>
                <a:latin typeface="Calibri" panose="020F0502020204030204" pitchFamily="34" charset="0"/>
                <a:cs typeface="Calibri" panose="020F0502020204030204" pitchFamily="34" charset="0"/>
              </a:rPr>
              <a:t>$800</a:t>
            </a:r>
            <a:endParaRPr sz="2000" dirty="0">
              <a:solidFill>
                <a:schemeClr val="bg1"/>
              </a:solidFill>
              <a:latin typeface="Calibri" panose="020F0502020204030204" pitchFamily="34" charset="0"/>
              <a:cs typeface="Calibri" panose="020F0502020204030204" pitchFamily="34" charset="0"/>
            </a:endParaRPr>
          </a:p>
          <a:p>
            <a:pPr marL="457200" lvl="0" indent="0" algn="l" rtl="0">
              <a:spcBef>
                <a:spcPts val="0"/>
              </a:spcBef>
              <a:spcAft>
                <a:spcPts val="0"/>
              </a:spcAft>
              <a:buClr>
                <a:schemeClr val="lt1"/>
              </a:buClr>
              <a:buSzPts val="4500"/>
              <a:buFont typeface="Century Gothic"/>
              <a:buNone/>
            </a:pPr>
            <a:r>
              <a:rPr lang="en" sz="2000" dirty="0">
                <a:solidFill>
                  <a:schemeClr val="bg1"/>
                </a:solidFill>
                <a:latin typeface="Calibri" panose="020F0502020204030204" pitchFamily="34" charset="0"/>
                <a:cs typeface="Calibri" panose="020F0502020204030204" pitchFamily="34" charset="0"/>
              </a:rPr>
              <a:t>5 Meetings </a:t>
            </a:r>
            <a:endParaRPr sz="2000" dirty="0">
              <a:solidFill>
                <a:schemeClr val="bg1"/>
              </a:solidFill>
              <a:latin typeface="Calibri" panose="020F0502020204030204" pitchFamily="34" charset="0"/>
              <a:cs typeface="Calibri" panose="020F0502020204030204" pitchFamily="34" charset="0"/>
            </a:endParaRPr>
          </a:p>
          <a:p>
            <a:pPr marL="457200" lvl="0" indent="0" algn="l" rtl="0">
              <a:spcBef>
                <a:spcPts val="0"/>
              </a:spcBef>
              <a:spcAft>
                <a:spcPts val="0"/>
              </a:spcAft>
              <a:buClr>
                <a:schemeClr val="lt1"/>
              </a:buClr>
              <a:buSzPts val="4500"/>
              <a:buFont typeface="Century Gothic"/>
              <a:buNone/>
            </a:pPr>
            <a:r>
              <a:rPr lang="en" sz="2000" dirty="0">
                <a:solidFill>
                  <a:schemeClr val="bg1"/>
                </a:solidFill>
                <a:latin typeface="Calibri" panose="020F0502020204030204" pitchFamily="34" charset="0"/>
                <a:cs typeface="Calibri" panose="020F0502020204030204" pitchFamily="34" charset="0"/>
              </a:rPr>
              <a:t>5 Months</a:t>
            </a:r>
            <a:endParaRPr sz="2000" b="1" dirty="0">
              <a:solidFill>
                <a:schemeClr val="bg1"/>
              </a:solidFill>
              <a:latin typeface="Calibri" panose="020F0502020204030204" pitchFamily="34" charset="0"/>
              <a:cs typeface="Calibri" panose="020F0502020204030204" pitchFamily="34" charset="0"/>
            </a:endParaRPr>
          </a:p>
        </p:txBody>
      </p:sp>
      <p:pic>
        <p:nvPicPr>
          <p:cNvPr id="478" name="Google Shape;478;p68"/>
          <p:cNvPicPr preferRelativeResize="0"/>
          <p:nvPr/>
        </p:nvPicPr>
        <p:blipFill>
          <a:blip r:embed="rId4">
            <a:alphaModFix/>
          </a:blip>
          <a:stretch>
            <a:fillRect/>
          </a:stretch>
        </p:blipFill>
        <p:spPr>
          <a:xfrm>
            <a:off x="663100" y="1042125"/>
            <a:ext cx="4739676" cy="638750"/>
          </a:xfrm>
          <a:prstGeom prst="rect">
            <a:avLst/>
          </a:prstGeom>
          <a:noFill/>
          <a:ln>
            <a:noFill/>
          </a:ln>
        </p:spPr>
      </p:pic>
      <p:pic>
        <p:nvPicPr>
          <p:cNvPr id="2" name="Picture 1" descr="A black background with white text&#10;&#10;Description automatically generated">
            <a:extLst>
              <a:ext uri="{FF2B5EF4-FFF2-40B4-BE49-F238E27FC236}">
                <a16:creationId xmlns:a16="http://schemas.microsoft.com/office/drawing/2014/main" id="{5D338899-B732-2BDA-68CE-8A18E8A18E64}"/>
              </a:ext>
            </a:extLst>
          </p:cNvPr>
          <p:cNvPicPr>
            <a:picLocks noChangeAspect="1"/>
          </p:cNvPicPr>
          <p:nvPr/>
        </p:nvPicPr>
        <p:blipFill>
          <a:blip r:embed="rId5"/>
          <a:stretch>
            <a:fillRect/>
          </a:stretch>
        </p:blipFill>
        <p:spPr>
          <a:xfrm>
            <a:off x="7171691" y="4399322"/>
            <a:ext cx="1708150" cy="64130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69" descr="A person walking down a dirt road&#10;&#10;Description automatically generated"/>
          <p:cNvPicPr preferRelativeResize="0"/>
          <p:nvPr/>
        </p:nvPicPr>
        <p:blipFill rotWithShape="1">
          <a:blip r:embed="rId3">
            <a:alphaModFix/>
          </a:blip>
          <a:srcRect/>
          <a:stretch/>
        </p:blipFill>
        <p:spPr>
          <a:xfrm>
            <a:off x="0" y="-468943"/>
            <a:ext cx="9144000" cy="6858000"/>
          </a:xfrm>
          <a:prstGeom prst="rect">
            <a:avLst/>
          </a:prstGeom>
          <a:noFill/>
          <a:ln>
            <a:noFill/>
          </a:ln>
        </p:spPr>
      </p:pic>
      <p:sp>
        <p:nvSpPr>
          <p:cNvPr id="485" name="Google Shape;485;p69"/>
          <p:cNvSpPr txBox="1"/>
          <p:nvPr/>
        </p:nvSpPr>
        <p:spPr>
          <a:xfrm>
            <a:off x="2921325" y="192275"/>
            <a:ext cx="6458100" cy="3327539"/>
          </a:xfrm>
          <a:prstGeom prst="rect">
            <a:avLst/>
          </a:prstGeom>
          <a:solidFill>
            <a:schemeClr val="dk1">
              <a:alpha val="17650"/>
            </a:schemeClr>
          </a:solidFill>
          <a:ln>
            <a:noFill/>
          </a:ln>
          <a:effectLst>
            <a:outerShdw blurRad="57150" dist="19050" dir="5400000" algn="bl" rotWithShape="0">
              <a:srgbClr val="000000">
                <a:alpha val="94000"/>
              </a:srgbClr>
            </a:outerShdw>
          </a:effectLst>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500"/>
              <a:buFont typeface="Arial"/>
              <a:buNone/>
            </a:pPr>
            <a:endParaRPr sz="3500" b="1"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750"/>
              </a:spcBef>
              <a:spcAft>
                <a:spcPts val="0"/>
              </a:spcAft>
              <a:buClr>
                <a:schemeClr val="lt1"/>
              </a:buClr>
              <a:buSzPts val="3500"/>
              <a:buFont typeface="Arial"/>
              <a:buNone/>
            </a:pPr>
            <a:endParaRPr sz="3500" b="1" i="0" u="none" strike="noStrike" cap="none">
              <a:solidFill>
                <a:schemeClr val="lt1"/>
              </a:solidFill>
              <a:latin typeface="Century Gothic"/>
              <a:ea typeface="Century Gothic"/>
              <a:cs typeface="Century Gothic"/>
              <a:sym typeface="Century Gothic"/>
            </a:endParaRPr>
          </a:p>
          <a:p>
            <a:pPr marL="0" marR="0" lvl="0" indent="0" algn="l" rtl="0">
              <a:lnSpc>
                <a:spcPct val="90000"/>
              </a:lnSpc>
              <a:spcBef>
                <a:spcPts val="750"/>
              </a:spcBef>
              <a:spcAft>
                <a:spcPts val="0"/>
              </a:spcAft>
              <a:buClr>
                <a:schemeClr val="lt1"/>
              </a:buClr>
              <a:buSzPts val="3500"/>
              <a:buFont typeface="Arial"/>
              <a:buNone/>
            </a:pPr>
            <a:endParaRPr sz="3500" b="0" i="0" u="none" strike="noStrike" cap="none">
              <a:solidFill>
                <a:schemeClr val="lt1"/>
              </a:solidFill>
              <a:latin typeface="Century Gothic"/>
              <a:ea typeface="Century Gothic"/>
              <a:cs typeface="Century Gothic"/>
              <a:sym typeface="Century Gothic"/>
            </a:endParaRPr>
          </a:p>
        </p:txBody>
      </p:sp>
      <p:sp>
        <p:nvSpPr>
          <p:cNvPr id="486" name="Google Shape;486;p69"/>
          <p:cNvSpPr txBox="1">
            <a:spLocks noGrp="1"/>
          </p:cNvSpPr>
          <p:nvPr>
            <p:ph type="body" idx="1"/>
          </p:nvPr>
        </p:nvSpPr>
        <p:spPr>
          <a:xfrm>
            <a:off x="3562350" y="1030950"/>
            <a:ext cx="5616900" cy="2205231"/>
          </a:xfrm>
          <a:prstGeom prst="rect">
            <a:avLst/>
          </a:prstGeom>
          <a:noFill/>
          <a:ln>
            <a:noFill/>
          </a:ln>
        </p:spPr>
        <p:txBody>
          <a:bodyPr spcFirstLastPara="1" wrap="square" lIns="91425" tIns="45700" rIns="91425" bIns="45700" anchor="t" anchorCtr="0">
            <a:noAutofit/>
          </a:bodyPr>
          <a:lstStyle/>
          <a:p>
            <a:pPr marL="457200" lvl="0" indent="-387350" algn="l" rtl="0">
              <a:spcBef>
                <a:spcPts val="750"/>
              </a:spcBef>
              <a:spcAft>
                <a:spcPts val="0"/>
              </a:spcAft>
              <a:buSzPts val="2500"/>
              <a:buChar char="•"/>
            </a:pPr>
            <a:r>
              <a:rPr lang="en" sz="2000" b="1" dirty="0">
                <a:solidFill>
                  <a:schemeClr val="bg1"/>
                </a:solidFill>
                <a:latin typeface="Calibri" panose="020F0502020204030204" pitchFamily="34" charset="0"/>
                <a:cs typeface="Calibri" panose="020F0502020204030204" pitchFamily="34" charset="0"/>
              </a:rPr>
              <a:t>What happens in the cohort, stays in the cohort. </a:t>
            </a:r>
            <a:endParaRPr sz="2000" b="1" dirty="0">
              <a:solidFill>
                <a:schemeClr val="bg1"/>
              </a:solidFill>
              <a:latin typeface="Calibri" panose="020F0502020204030204" pitchFamily="34" charset="0"/>
              <a:cs typeface="Calibri" panose="020F0502020204030204" pitchFamily="34" charset="0"/>
            </a:endParaRPr>
          </a:p>
          <a:p>
            <a:pPr marL="457200" lvl="0" indent="-387350" algn="l" rtl="0">
              <a:spcBef>
                <a:spcPts val="0"/>
              </a:spcBef>
              <a:spcAft>
                <a:spcPts val="0"/>
              </a:spcAft>
              <a:buSzPts val="2500"/>
              <a:buChar char="•"/>
            </a:pPr>
            <a:r>
              <a:rPr lang="en" sz="2000" b="1" dirty="0">
                <a:solidFill>
                  <a:schemeClr val="bg1"/>
                </a:solidFill>
                <a:latin typeface="Calibri" panose="020F0502020204030204" pitchFamily="34" charset="0"/>
                <a:cs typeface="Calibri" panose="020F0502020204030204" pitchFamily="34" charset="0"/>
              </a:rPr>
              <a:t>No homework zone unless you assign it to yourself. </a:t>
            </a:r>
            <a:endParaRPr sz="2000" b="1" dirty="0">
              <a:solidFill>
                <a:schemeClr val="bg1"/>
              </a:solidFill>
              <a:latin typeface="Calibri" panose="020F0502020204030204" pitchFamily="34" charset="0"/>
              <a:cs typeface="Calibri" panose="020F0502020204030204" pitchFamily="34" charset="0"/>
            </a:endParaRPr>
          </a:p>
          <a:p>
            <a:pPr marL="457200" lvl="0" indent="-387350" algn="l" rtl="0">
              <a:spcBef>
                <a:spcPts val="0"/>
              </a:spcBef>
              <a:spcAft>
                <a:spcPts val="0"/>
              </a:spcAft>
              <a:buSzPts val="2500"/>
              <a:buChar char="•"/>
            </a:pPr>
            <a:r>
              <a:rPr lang="en" sz="2000" b="1" dirty="0">
                <a:solidFill>
                  <a:schemeClr val="bg1"/>
                </a:solidFill>
                <a:latin typeface="Calibri" panose="020F0502020204030204" pitchFamily="34" charset="0"/>
                <a:cs typeface="Calibri" panose="020F0502020204030204" pitchFamily="34" charset="0"/>
              </a:rPr>
              <a:t>Commit and do your best to attend each of the meetups.</a:t>
            </a:r>
          </a:p>
          <a:p>
            <a:pPr marL="0" lvl="0" indent="0" algn="l" rtl="0">
              <a:spcBef>
                <a:spcPts val="750"/>
              </a:spcBef>
              <a:spcAft>
                <a:spcPts val="0"/>
              </a:spcAft>
              <a:buNone/>
            </a:pPr>
            <a:endParaRPr lang="en-US" sz="2000" b="1" dirty="0">
              <a:solidFill>
                <a:schemeClr val="bg1"/>
              </a:solidFill>
              <a:latin typeface="Calibri" panose="020F0502020204030204" pitchFamily="34" charset="0"/>
              <a:cs typeface="Calibri" panose="020F0502020204030204" pitchFamily="34" charset="0"/>
            </a:endParaRPr>
          </a:p>
          <a:p>
            <a:pPr marL="457200" lvl="0" indent="0" algn="l" rtl="0">
              <a:lnSpc>
                <a:spcPct val="70000"/>
              </a:lnSpc>
              <a:spcBef>
                <a:spcPts val="750"/>
              </a:spcBef>
              <a:spcAft>
                <a:spcPts val="0"/>
              </a:spcAft>
              <a:buNone/>
            </a:pPr>
            <a:endParaRPr lang="en-US" sz="2000" b="1" dirty="0">
              <a:solidFill>
                <a:schemeClr val="bg1"/>
              </a:solidFill>
              <a:latin typeface="Calibri" panose="020F0502020204030204" pitchFamily="34" charset="0"/>
              <a:cs typeface="Calibri" panose="020F0502020204030204" pitchFamily="34" charset="0"/>
            </a:endParaRPr>
          </a:p>
        </p:txBody>
      </p:sp>
      <p:sp>
        <p:nvSpPr>
          <p:cNvPr id="487" name="Google Shape;487;p69"/>
          <p:cNvSpPr txBox="1">
            <a:spLocks noGrp="1"/>
          </p:cNvSpPr>
          <p:nvPr>
            <p:ph type="title"/>
          </p:nvPr>
        </p:nvSpPr>
        <p:spPr>
          <a:xfrm>
            <a:off x="2945345" y="215391"/>
            <a:ext cx="6458100" cy="969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 sz="4000" b="1" dirty="0">
                <a:solidFill>
                  <a:schemeClr val="bg1"/>
                </a:solidFill>
                <a:latin typeface="Calibri" panose="020F0502020204030204" pitchFamily="34" charset="0"/>
                <a:cs typeface="Calibri" panose="020F0502020204030204" pitchFamily="34" charset="0"/>
              </a:rPr>
              <a:t>HOUSE RULES FOR COHORTS</a:t>
            </a:r>
            <a:endParaRPr sz="4000" dirty="0">
              <a:solidFill>
                <a:schemeClr val="bg1"/>
              </a:solidFill>
              <a:latin typeface="Calibri" panose="020F0502020204030204" pitchFamily="34" charset="0"/>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A921AE2E-F65A-EE09-6FDF-85BDF5116BE3}"/>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70" descr="A person standing in front of a sunset&#10;&#10;Description automatically generated"/>
          <p:cNvPicPr preferRelativeResize="0"/>
          <p:nvPr/>
        </p:nvPicPr>
        <p:blipFill rotWithShape="1">
          <a:blip r:embed="rId3">
            <a:alphaModFix/>
          </a:blip>
          <a:srcRect/>
          <a:stretch/>
        </p:blipFill>
        <p:spPr>
          <a:xfrm>
            <a:off x="-1516800" y="-239184"/>
            <a:ext cx="12177600" cy="5621867"/>
          </a:xfrm>
          <a:prstGeom prst="rect">
            <a:avLst/>
          </a:prstGeom>
          <a:noFill/>
          <a:ln>
            <a:noFill/>
          </a:ln>
        </p:spPr>
      </p:pic>
      <p:sp>
        <p:nvSpPr>
          <p:cNvPr id="494" name="Google Shape;494;p70"/>
          <p:cNvSpPr txBox="1">
            <a:spLocks noGrp="1"/>
          </p:cNvSpPr>
          <p:nvPr>
            <p:ph type="body" idx="1"/>
          </p:nvPr>
        </p:nvSpPr>
        <p:spPr>
          <a:xfrm>
            <a:off x="5091287" y="229954"/>
            <a:ext cx="3713700" cy="3991317"/>
          </a:xfrm>
          <a:prstGeom prst="rect">
            <a:avLst/>
          </a:prstGeom>
          <a:solidFill>
            <a:schemeClr val="dk1">
              <a:alpha val="48630"/>
            </a:schemeClr>
          </a:solid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Clr>
                <a:schemeClr val="lt1"/>
              </a:buClr>
              <a:buSzPts val="3500"/>
              <a:buNone/>
            </a:pPr>
            <a:r>
              <a:rPr lang="en" sz="4000" b="1" dirty="0">
                <a:solidFill>
                  <a:schemeClr val="bg1"/>
                </a:solidFill>
              </a:rPr>
              <a:t>LET’S TALK: COHORTS</a:t>
            </a:r>
            <a:endParaRPr sz="4000" b="1" dirty="0">
              <a:solidFill>
                <a:schemeClr val="bg1"/>
              </a:solidFill>
            </a:endParaRPr>
          </a:p>
          <a:p>
            <a:pPr marL="0" lvl="0" indent="0" algn="l" rtl="0">
              <a:lnSpc>
                <a:spcPct val="90000"/>
              </a:lnSpc>
              <a:spcBef>
                <a:spcPts val="750"/>
              </a:spcBef>
              <a:spcAft>
                <a:spcPts val="0"/>
              </a:spcAft>
              <a:buClr>
                <a:schemeClr val="lt1"/>
              </a:buClr>
              <a:buSzPts val="2500"/>
              <a:buNone/>
            </a:pPr>
            <a:r>
              <a:rPr lang="en" sz="4000" b="1" dirty="0">
                <a:solidFill>
                  <a:schemeClr val="bg1"/>
                </a:solidFill>
              </a:rPr>
              <a:t>What is the staff intensity of this initiative?</a:t>
            </a:r>
            <a:endParaRPr sz="4000" dirty="0">
              <a:solidFill>
                <a:schemeClr val="bg1"/>
              </a:solidFill>
            </a:endParaRPr>
          </a:p>
          <a:p>
            <a:pPr marL="0" lvl="0" indent="0" algn="l" rtl="0">
              <a:lnSpc>
                <a:spcPct val="90000"/>
              </a:lnSpc>
              <a:spcBef>
                <a:spcPts val="750"/>
              </a:spcBef>
              <a:spcAft>
                <a:spcPts val="0"/>
              </a:spcAft>
              <a:buClr>
                <a:schemeClr val="lt1"/>
              </a:buClr>
              <a:buSzPts val="2500"/>
              <a:buNone/>
            </a:pPr>
            <a:r>
              <a:rPr lang="en" sz="2000" dirty="0">
                <a:solidFill>
                  <a:schemeClr val="bg1"/>
                </a:solidFill>
              </a:rPr>
              <a:t>1 = Low Intensity</a:t>
            </a:r>
            <a:endParaRPr sz="2000" dirty="0">
              <a:solidFill>
                <a:schemeClr val="bg1"/>
              </a:solidFill>
            </a:endParaRPr>
          </a:p>
          <a:p>
            <a:pPr marL="0" lvl="0" indent="0" algn="l" rtl="0">
              <a:lnSpc>
                <a:spcPct val="90000"/>
              </a:lnSpc>
              <a:spcBef>
                <a:spcPts val="750"/>
              </a:spcBef>
              <a:spcAft>
                <a:spcPts val="0"/>
              </a:spcAft>
              <a:buClr>
                <a:schemeClr val="lt1"/>
              </a:buClr>
              <a:buSzPts val="2500"/>
              <a:buNone/>
            </a:pPr>
            <a:r>
              <a:rPr lang="en" sz="2000" dirty="0">
                <a:solidFill>
                  <a:schemeClr val="bg1"/>
                </a:solidFill>
              </a:rPr>
              <a:t>5 = High Intensity</a:t>
            </a:r>
            <a:endParaRPr sz="2000"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CD5CB9B4-D84A-886C-E5E9-0F2C20B1390C}"/>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71" descr="A group of people on a beach&#10;&#10;Description automatically generated"/>
          <p:cNvPicPr preferRelativeResize="0"/>
          <p:nvPr/>
        </p:nvPicPr>
        <p:blipFill rotWithShape="1">
          <a:blip r:embed="rId3">
            <a:alphaModFix/>
          </a:blip>
          <a:srcRect/>
          <a:stretch/>
        </p:blipFill>
        <p:spPr>
          <a:xfrm>
            <a:off x="0" y="-5089171"/>
            <a:ext cx="10176933" cy="13569244"/>
          </a:xfrm>
          <a:prstGeom prst="rect">
            <a:avLst/>
          </a:prstGeom>
          <a:noFill/>
          <a:ln>
            <a:noFill/>
          </a:ln>
        </p:spPr>
      </p:pic>
      <p:sp>
        <p:nvSpPr>
          <p:cNvPr id="501" name="Google Shape;501;p71"/>
          <p:cNvSpPr txBox="1">
            <a:spLocks noGrp="1"/>
          </p:cNvSpPr>
          <p:nvPr>
            <p:ph type="body" idx="1"/>
          </p:nvPr>
        </p:nvSpPr>
        <p:spPr>
          <a:xfrm>
            <a:off x="848775" y="225125"/>
            <a:ext cx="8121900" cy="1946700"/>
          </a:xfrm>
          <a:prstGeom prst="rect">
            <a:avLst/>
          </a:prstGeom>
          <a:solidFill>
            <a:schemeClr val="dk1">
              <a:alpha val="48630"/>
            </a:schemeClr>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Font typeface="Century Gothic"/>
              <a:buNone/>
            </a:pPr>
            <a:r>
              <a:rPr lang="en" sz="4000" b="1" dirty="0">
                <a:solidFill>
                  <a:schemeClr val="bg1"/>
                </a:solidFill>
                <a:latin typeface="Calibri" panose="020F0502020204030204" pitchFamily="34" charset="0"/>
                <a:cs typeface="Calibri" panose="020F0502020204030204" pitchFamily="34" charset="0"/>
              </a:rPr>
              <a:t>#5 POPUP LIVE AUCTION</a:t>
            </a:r>
            <a:endParaRPr sz="4000" dirty="0">
              <a:solidFill>
                <a:schemeClr val="bg1"/>
              </a:solidFill>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3750"/>
              <a:buNone/>
            </a:pPr>
            <a:r>
              <a:rPr lang="en" sz="2000" b="1" dirty="0">
                <a:solidFill>
                  <a:schemeClr val="bg1"/>
                </a:solidFill>
                <a:latin typeface="Calibri" panose="020F0502020204030204" pitchFamily="34" charset="0"/>
                <a:cs typeface="Calibri" panose="020F0502020204030204" pitchFamily="34" charset="0"/>
              </a:rPr>
              <a:t>A live auction experience to bring more traffic to participating booths, build more excitement on your show floor, generate more sponsor revenue and grow your giveback program.</a:t>
            </a:r>
            <a:endParaRPr sz="2000" b="1" dirty="0">
              <a:solidFill>
                <a:schemeClr val="bg1"/>
              </a:solidFill>
              <a:latin typeface="Calibri" panose="020F0502020204030204" pitchFamily="34" charset="0"/>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5ACE8402-064D-8E7A-892A-980C821E3173}"/>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72" descr="A picture containing outdoor, rock, rocky, nature&#10;&#10;Description automatically generated"/>
          <p:cNvPicPr preferRelativeResize="0"/>
          <p:nvPr/>
        </p:nvPicPr>
        <p:blipFill rotWithShape="1">
          <a:blip r:embed="rId3">
            <a:alphaModFix/>
          </a:blip>
          <a:srcRect l="21116" t="43873"/>
          <a:stretch/>
        </p:blipFill>
        <p:spPr>
          <a:xfrm>
            <a:off x="0" y="-336884"/>
            <a:ext cx="9352548" cy="8873091"/>
          </a:xfrm>
          <a:prstGeom prst="rect">
            <a:avLst/>
          </a:prstGeom>
          <a:noFill/>
          <a:ln>
            <a:noFill/>
          </a:ln>
        </p:spPr>
      </p:pic>
      <p:pic>
        <p:nvPicPr>
          <p:cNvPr id="509" name="Google Shape;509;p72"/>
          <p:cNvPicPr preferRelativeResize="0"/>
          <p:nvPr/>
        </p:nvPicPr>
        <p:blipFill rotWithShape="1">
          <a:blip r:embed="rId4">
            <a:alphaModFix/>
          </a:blip>
          <a:srcRect l="26038" t="20876" r="16835" b="4110"/>
          <a:stretch/>
        </p:blipFill>
        <p:spPr>
          <a:xfrm>
            <a:off x="753350" y="87900"/>
            <a:ext cx="2730724" cy="4780851"/>
          </a:xfrm>
          <a:prstGeom prst="rect">
            <a:avLst/>
          </a:prstGeom>
          <a:noFill/>
          <a:ln>
            <a:noFill/>
          </a:ln>
          <a:effectLst>
            <a:outerShdw blurRad="57150" dist="114300" dir="5400000" algn="bl" rotWithShape="0">
              <a:srgbClr val="000000">
                <a:alpha val="50000"/>
              </a:srgbClr>
            </a:outerShdw>
          </a:effectLst>
        </p:spPr>
      </p:pic>
      <p:grpSp>
        <p:nvGrpSpPr>
          <p:cNvPr id="510" name="Google Shape;510;p72"/>
          <p:cNvGrpSpPr/>
          <p:nvPr/>
        </p:nvGrpSpPr>
        <p:grpSpPr>
          <a:xfrm>
            <a:off x="2955666" y="646893"/>
            <a:ext cx="2244487" cy="1403600"/>
            <a:chOff x="0" y="1433050"/>
            <a:chExt cx="3539700" cy="2405700"/>
          </a:xfrm>
        </p:grpSpPr>
        <p:sp>
          <p:nvSpPr>
            <p:cNvPr id="511" name="Google Shape;511;p72"/>
            <p:cNvSpPr/>
            <p:nvPr/>
          </p:nvSpPr>
          <p:spPr>
            <a:xfrm>
              <a:off x="0" y="1433050"/>
              <a:ext cx="3539700" cy="2405700"/>
            </a:xfrm>
            <a:prstGeom prst="rect">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 name="Google Shape;512;p72"/>
            <p:cNvPicPr preferRelativeResize="0"/>
            <p:nvPr/>
          </p:nvPicPr>
          <p:blipFill>
            <a:blip r:embed="rId5">
              <a:alphaModFix/>
            </a:blip>
            <a:stretch>
              <a:fillRect/>
            </a:stretch>
          </p:blipFill>
          <p:spPr>
            <a:xfrm>
              <a:off x="67863" y="1591125"/>
              <a:ext cx="3403977" cy="2089538"/>
            </a:xfrm>
            <a:prstGeom prst="rect">
              <a:avLst/>
            </a:prstGeom>
            <a:noFill/>
            <a:ln>
              <a:noFill/>
            </a:ln>
            <a:effectLst>
              <a:outerShdw blurRad="57150" dist="19050" dir="5400000" algn="bl" rotWithShape="0">
                <a:srgbClr val="000000">
                  <a:alpha val="50000"/>
                </a:srgbClr>
              </a:outerShdw>
            </a:effectLst>
          </p:spPr>
        </p:pic>
      </p:grpSp>
      <p:sp>
        <p:nvSpPr>
          <p:cNvPr id="513" name="Google Shape;513;p72"/>
          <p:cNvSpPr txBox="1">
            <a:spLocks noGrp="1"/>
          </p:cNvSpPr>
          <p:nvPr>
            <p:ph type="title"/>
          </p:nvPr>
        </p:nvSpPr>
        <p:spPr>
          <a:xfrm>
            <a:off x="3774650" y="2262885"/>
            <a:ext cx="4462901" cy="1967550"/>
          </a:xfrm>
          <a:prstGeom prst="rect">
            <a:avLst/>
          </a:prstGeom>
          <a:solidFill>
            <a:schemeClr val="dk1">
              <a:alpha val="47840"/>
            </a:schemeClr>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050"/>
              <a:buFont typeface="Century Gothic"/>
              <a:buNone/>
            </a:pPr>
            <a:br>
              <a:rPr lang="en" sz="4050" b="1" dirty="0">
                <a:solidFill>
                  <a:schemeClr val="bg1"/>
                </a:solidFill>
                <a:latin typeface="Century Gothic"/>
                <a:ea typeface="Century Gothic"/>
                <a:cs typeface="Century Gothic"/>
                <a:sym typeface="Century Gothic"/>
              </a:rPr>
            </a:br>
            <a:r>
              <a:rPr lang="en" sz="4000" b="1" dirty="0">
                <a:solidFill>
                  <a:schemeClr val="bg1"/>
                </a:solidFill>
                <a:latin typeface="Calibri" panose="020F0502020204030204" pitchFamily="34" charset="0"/>
                <a:ea typeface="Century Gothic"/>
                <a:cs typeface="Calibri" panose="020F0502020204030204" pitchFamily="34" charset="0"/>
                <a:sym typeface="Century Gothic"/>
              </a:rPr>
              <a:t>CASE STUDY:</a:t>
            </a:r>
            <a:br>
              <a:rPr lang="en" sz="4000" b="1" dirty="0">
                <a:solidFill>
                  <a:schemeClr val="bg1"/>
                </a:solidFill>
                <a:latin typeface="Calibri" panose="020F0502020204030204" pitchFamily="34" charset="0"/>
                <a:ea typeface="Century Gothic"/>
                <a:cs typeface="Calibri" panose="020F0502020204030204" pitchFamily="34" charset="0"/>
                <a:sym typeface="Century Gothic"/>
              </a:rPr>
            </a:br>
            <a:r>
              <a:rPr lang="en" sz="4000" dirty="0">
                <a:solidFill>
                  <a:schemeClr val="bg1"/>
                </a:solidFill>
                <a:latin typeface="Calibri" panose="020F0502020204030204" pitchFamily="34" charset="0"/>
                <a:cs typeface="Calibri" panose="020F0502020204030204" pitchFamily="34" charset="0"/>
              </a:rPr>
              <a:t>WHO WILL BE THE FIRST CASE STUDY?</a:t>
            </a:r>
            <a:br>
              <a:rPr lang="en" sz="4050" dirty="0">
                <a:solidFill>
                  <a:schemeClr val="bg1"/>
                </a:solidFill>
                <a:latin typeface="Century Gothic"/>
                <a:ea typeface="Century Gothic"/>
                <a:cs typeface="Century Gothic"/>
                <a:sym typeface="Century Gothic"/>
              </a:rPr>
            </a:br>
            <a:endParaRPr sz="4050" dirty="0">
              <a:solidFill>
                <a:schemeClr val="bg1"/>
              </a:solidFill>
              <a:latin typeface="Century Gothic"/>
              <a:ea typeface="Century Gothic"/>
              <a:cs typeface="Century Gothic"/>
              <a:sym typeface="Century Gothic"/>
            </a:endParaRPr>
          </a:p>
        </p:txBody>
      </p:sp>
      <p:pic>
        <p:nvPicPr>
          <p:cNvPr id="2" name="Picture 1" descr="A black background with white text&#10;&#10;Description automatically generated">
            <a:extLst>
              <a:ext uri="{FF2B5EF4-FFF2-40B4-BE49-F238E27FC236}">
                <a16:creationId xmlns:a16="http://schemas.microsoft.com/office/drawing/2014/main" id="{976F9028-6FDA-A79A-C192-DC6CFDC12724}"/>
              </a:ext>
            </a:extLst>
          </p:cNvPr>
          <p:cNvPicPr>
            <a:picLocks noChangeAspect="1"/>
          </p:cNvPicPr>
          <p:nvPr/>
        </p:nvPicPr>
        <p:blipFill>
          <a:blip r:embed="rId6"/>
          <a:stretch>
            <a:fillRect/>
          </a:stretch>
        </p:blipFill>
        <p:spPr>
          <a:xfrm>
            <a:off x="7171691" y="4399322"/>
            <a:ext cx="1708150" cy="641307"/>
          </a:xfrm>
          <a:prstGeom prst="rect">
            <a:avLst/>
          </a:prstGeom>
        </p:spPr>
      </p:pic>
      <p:sp>
        <p:nvSpPr>
          <p:cNvPr id="3" name="Google Shape;461;p66">
            <a:extLst>
              <a:ext uri="{FF2B5EF4-FFF2-40B4-BE49-F238E27FC236}">
                <a16:creationId xmlns:a16="http://schemas.microsoft.com/office/drawing/2014/main" id="{7F4350BC-4CA8-B4B8-F3C7-27D61A189B1C}"/>
              </a:ext>
            </a:extLst>
          </p:cNvPr>
          <p:cNvSpPr txBox="1">
            <a:spLocks noGrp="1"/>
          </p:cNvSpPr>
          <p:nvPr>
            <p:ph type="body" idx="1"/>
          </p:nvPr>
        </p:nvSpPr>
        <p:spPr>
          <a:xfrm>
            <a:off x="5320101" y="421198"/>
            <a:ext cx="2917450" cy="1672800"/>
          </a:xfrm>
          <a:prstGeom prst="rect">
            <a:avLst/>
          </a:prstGeom>
          <a:solidFill>
            <a:schemeClr val="dk1">
              <a:alpha val="49800"/>
            </a:schemeClr>
          </a:solid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Clr>
                <a:schemeClr val="lt1"/>
              </a:buClr>
              <a:buSzPts val="3500"/>
              <a:buNone/>
            </a:pPr>
            <a:r>
              <a:rPr lang="en-US" sz="2000" b="1" dirty="0">
                <a:solidFill>
                  <a:schemeClr val="bg1"/>
                </a:solidFill>
              </a:rPr>
              <a:t>Tony </a:t>
            </a:r>
            <a:r>
              <a:rPr lang="en-US" sz="2000" b="1" dirty="0" err="1">
                <a:solidFill>
                  <a:schemeClr val="bg1"/>
                </a:solidFill>
              </a:rPr>
              <a:t>Rissley</a:t>
            </a:r>
            <a:endParaRPr sz="2000" b="1" dirty="0">
              <a:solidFill>
                <a:schemeClr val="bg1"/>
              </a:solidFill>
            </a:endParaRPr>
          </a:p>
          <a:p>
            <a:pPr marL="0" lvl="0" indent="0" algn="l" rtl="0">
              <a:lnSpc>
                <a:spcPct val="90000"/>
              </a:lnSpc>
              <a:spcBef>
                <a:spcPts val="750"/>
              </a:spcBef>
              <a:spcAft>
                <a:spcPts val="0"/>
              </a:spcAft>
              <a:buClr>
                <a:schemeClr val="lt1"/>
              </a:buClr>
              <a:buSzPts val="3500"/>
              <a:buNone/>
            </a:pPr>
            <a:r>
              <a:rPr lang="en-US" sz="2000" b="1" dirty="0" err="1">
                <a:solidFill>
                  <a:schemeClr val="bg1"/>
                </a:solidFill>
              </a:rPr>
              <a:t>tony@expoauctions.com</a:t>
            </a:r>
            <a:endParaRPr sz="2000" b="1" dirty="0">
              <a:solidFill>
                <a:schemeClr val="bg1"/>
              </a:solidFill>
            </a:endParaRPr>
          </a:p>
          <a:p>
            <a:pPr marL="0" lvl="0" indent="0" algn="l" rtl="0">
              <a:lnSpc>
                <a:spcPct val="90000"/>
              </a:lnSpc>
              <a:spcBef>
                <a:spcPts val="750"/>
              </a:spcBef>
              <a:spcAft>
                <a:spcPts val="0"/>
              </a:spcAft>
              <a:buClr>
                <a:schemeClr val="lt1"/>
              </a:buClr>
              <a:buSzPts val="3500"/>
              <a:buNone/>
            </a:pPr>
            <a:r>
              <a:rPr lang="en" sz="2000" b="1" i="1" dirty="0">
                <a:solidFill>
                  <a:schemeClr val="bg1"/>
                </a:solidFill>
              </a:rPr>
              <a:t>Tell him I sent you ;)</a:t>
            </a:r>
            <a:endParaRPr sz="2000" b="1" i="1"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73" descr="A sky view looking up at night&#10;&#10;Description automatically generated"/>
          <p:cNvPicPr preferRelativeResize="0"/>
          <p:nvPr/>
        </p:nvPicPr>
        <p:blipFill rotWithShape="1">
          <a:blip r:embed="rId3">
            <a:alphaModFix amt="85000"/>
          </a:blip>
          <a:srcRect t="2572" b="22425"/>
          <a:stretch/>
        </p:blipFill>
        <p:spPr>
          <a:xfrm>
            <a:off x="20" y="10"/>
            <a:ext cx="6972430" cy="5143490"/>
          </a:xfrm>
          <a:prstGeom prst="rect">
            <a:avLst/>
          </a:prstGeom>
          <a:noFill/>
          <a:ln>
            <a:noFill/>
          </a:ln>
        </p:spPr>
      </p:pic>
      <p:sp>
        <p:nvSpPr>
          <p:cNvPr id="520" name="Google Shape;520;p73"/>
          <p:cNvSpPr txBox="1">
            <a:spLocks noGrp="1"/>
          </p:cNvSpPr>
          <p:nvPr>
            <p:ph type="title"/>
          </p:nvPr>
        </p:nvSpPr>
        <p:spPr>
          <a:xfrm>
            <a:off x="514350" y="676149"/>
            <a:ext cx="645810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500"/>
              <a:buFont typeface="Century Gothic"/>
              <a:buNone/>
            </a:pPr>
            <a:r>
              <a:rPr lang="en" sz="4000" b="1" dirty="0">
                <a:solidFill>
                  <a:schemeClr val="bg1"/>
                </a:solidFill>
                <a:latin typeface="Calibri" panose="020F0502020204030204" pitchFamily="34" charset="0"/>
                <a:cs typeface="Calibri" panose="020F0502020204030204" pitchFamily="34" charset="0"/>
              </a:rPr>
              <a:t>LET’S TALK: </a:t>
            </a:r>
            <a:br>
              <a:rPr lang="en" sz="4000" b="1" dirty="0">
                <a:solidFill>
                  <a:schemeClr val="bg1"/>
                </a:solidFill>
                <a:latin typeface="Calibri" panose="020F0502020204030204" pitchFamily="34" charset="0"/>
                <a:cs typeface="Calibri" panose="020F0502020204030204" pitchFamily="34" charset="0"/>
              </a:rPr>
            </a:br>
            <a:r>
              <a:rPr lang="en" sz="4000" b="1" dirty="0">
                <a:solidFill>
                  <a:schemeClr val="bg1"/>
                </a:solidFill>
                <a:latin typeface="Calibri" panose="020F0502020204030204" pitchFamily="34" charset="0"/>
                <a:cs typeface="Calibri" panose="020F0502020204030204" pitchFamily="34" charset="0"/>
              </a:rPr>
              <a:t>POP UP LIVE AUCTIONS</a:t>
            </a:r>
            <a:endParaRPr sz="4000" dirty="0">
              <a:solidFill>
                <a:schemeClr val="bg1"/>
              </a:solidFill>
              <a:latin typeface="Calibri" panose="020F0502020204030204" pitchFamily="34" charset="0"/>
              <a:cs typeface="Calibri" panose="020F0502020204030204" pitchFamily="34" charset="0"/>
            </a:endParaRPr>
          </a:p>
        </p:txBody>
      </p:sp>
      <p:sp>
        <p:nvSpPr>
          <p:cNvPr id="521" name="Google Shape;521;p73"/>
          <p:cNvSpPr txBox="1">
            <a:spLocks noGrp="1"/>
          </p:cNvSpPr>
          <p:nvPr>
            <p:ph type="body" idx="1"/>
          </p:nvPr>
        </p:nvSpPr>
        <p:spPr>
          <a:xfrm>
            <a:off x="514350" y="1645920"/>
            <a:ext cx="8288400" cy="3018000"/>
          </a:xfrm>
          <a:prstGeom prst="rect">
            <a:avLst/>
          </a:prstGeom>
          <a:noFill/>
          <a:ln>
            <a:noFill/>
          </a:ln>
        </p:spPr>
        <p:txBody>
          <a:bodyPr spcFirstLastPara="1" wrap="square" lIns="91425" tIns="45700" rIns="91425" bIns="45700" anchor="t" anchorCtr="0">
            <a:noAutofit/>
          </a:bodyPr>
          <a:lstStyle/>
          <a:p>
            <a:pPr marL="171450" lvl="0" indent="0" algn="l" rtl="0">
              <a:lnSpc>
                <a:spcPct val="90000"/>
              </a:lnSpc>
              <a:spcBef>
                <a:spcPts val="0"/>
              </a:spcBef>
              <a:spcAft>
                <a:spcPts val="0"/>
              </a:spcAft>
              <a:buClr>
                <a:schemeClr val="lt1"/>
              </a:buClr>
              <a:buSzPts val="3500"/>
              <a:buNone/>
            </a:pPr>
            <a:endParaRPr sz="3500" b="1" dirty="0">
              <a:solidFill>
                <a:schemeClr val="bg1"/>
              </a:solidFill>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rPr>
              <a:t>What is the staff intensity </a:t>
            </a:r>
            <a:endParaRPr sz="4000" dirty="0">
              <a:solidFill>
                <a:schemeClr val="bg1"/>
              </a:solidFill>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rPr>
              <a:t>of this initiative?</a:t>
            </a:r>
            <a:endParaRPr sz="4000" dirty="0">
              <a:solidFill>
                <a:schemeClr val="bg1"/>
              </a:solidFill>
            </a:endParaRPr>
          </a:p>
          <a:p>
            <a:pPr marL="0" lvl="0" indent="0" algn="l" rtl="0">
              <a:lnSpc>
                <a:spcPct val="90000"/>
              </a:lnSpc>
              <a:spcBef>
                <a:spcPts val="750"/>
              </a:spcBef>
              <a:spcAft>
                <a:spcPts val="0"/>
              </a:spcAft>
              <a:buClr>
                <a:schemeClr val="lt1"/>
              </a:buClr>
              <a:buSzPts val="2500"/>
              <a:buNone/>
            </a:pPr>
            <a:r>
              <a:rPr lang="en" sz="2000" dirty="0">
                <a:solidFill>
                  <a:schemeClr val="bg1"/>
                </a:solidFill>
              </a:rPr>
              <a:t>1 = Low Intensity</a:t>
            </a:r>
            <a:endParaRPr sz="2000" dirty="0">
              <a:solidFill>
                <a:schemeClr val="bg1"/>
              </a:solidFill>
            </a:endParaRPr>
          </a:p>
          <a:p>
            <a:pPr marL="0" lvl="0" indent="0" algn="l" rtl="0">
              <a:lnSpc>
                <a:spcPct val="90000"/>
              </a:lnSpc>
              <a:spcBef>
                <a:spcPts val="750"/>
              </a:spcBef>
              <a:spcAft>
                <a:spcPts val="0"/>
              </a:spcAft>
              <a:buClr>
                <a:schemeClr val="lt1"/>
              </a:buClr>
              <a:buSzPts val="2500"/>
              <a:buNone/>
            </a:pPr>
            <a:r>
              <a:rPr lang="en" sz="2000" dirty="0">
                <a:solidFill>
                  <a:schemeClr val="bg1"/>
                </a:solidFill>
              </a:rPr>
              <a:t>5 = High Intensity</a:t>
            </a:r>
            <a:endParaRPr sz="2000"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74" descr="A person in a canyon&#10;&#10;Description automatically generated"/>
          <p:cNvPicPr preferRelativeResize="0"/>
          <p:nvPr/>
        </p:nvPicPr>
        <p:blipFill rotWithShape="1">
          <a:blip r:embed="rId3">
            <a:alphaModFix/>
          </a:blip>
          <a:srcRect/>
          <a:stretch/>
        </p:blipFill>
        <p:spPr>
          <a:xfrm>
            <a:off x="-13438" y="-4038334"/>
            <a:ext cx="9157438" cy="12209917"/>
          </a:xfrm>
          <a:prstGeom prst="rect">
            <a:avLst/>
          </a:prstGeom>
          <a:noFill/>
          <a:ln>
            <a:noFill/>
          </a:ln>
        </p:spPr>
      </p:pic>
      <p:sp>
        <p:nvSpPr>
          <p:cNvPr id="529" name="Google Shape;529;p74"/>
          <p:cNvSpPr txBox="1">
            <a:spLocks noGrp="1"/>
          </p:cNvSpPr>
          <p:nvPr>
            <p:ph type="title"/>
          </p:nvPr>
        </p:nvSpPr>
        <p:spPr>
          <a:xfrm>
            <a:off x="159508" y="196773"/>
            <a:ext cx="2861987" cy="1234461"/>
          </a:xfrm>
          <a:prstGeom prst="rect">
            <a:avLst/>
          </a:prstGeom>
          <a:solidFill>
            <a:schemeClr val="dk1">
              <a:alpha val="56860"/>
            </a:schemeClr>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500"/>
              <a:buFont typeface="Century Gothic"/>
              <a:buNone/>
            </a:pPr>
            <a:r>
              <a:rPr lang="en" sz="4000" b="1" dirty="0">
                <a:solidFill>
                  <a:schemeClr val="bg1"/>
                </a:solidFill>
                <a:latin typeface="Calibri" panose="020F0502020204030204" pitchFamily="34" charset="0"/>
                <a:cs typeface="Calibri" panose="020F0502020204030204" pitchFamily="34" charset="0"/>
              </a:rPr>
              <a:t>#6 FOCUS GROUPS</a:t>
            </a:r>
            <a:endParaRPr sz="4000" dirty="0">
              <a:solidFill>
                <a:schemeClr val="bg1"/>
              </a:solidFill>
              <a:latin typeface="Calibri" panose="020F0502020204030204" pitchFamily="34" charset="0"/>
              <a:cs typeface="Calibri" panose="020F0502020204030204" pitchFamily="34" charset="0"/>
            </a:endParaRPr>
          </a:p>
        </p:txBody>
      </p:sp>
      <p:sp>
        <p:nvSpPr>
          <p:cNvPr id="530" name="Google Shape;530;p74"/>
          <p:cNvSpPr txBox="1">
            <a:spLocks noGrp="1"/>
          </p:cNvSpPr>
          <p:nvPr>
            <p:ph type="body" idx="1"/>
          </p:nvPr>
        </p:nvSpPr>
        <p:spPr>
          <a:xfrm>
            <a:off x="159508" y="1431234"/>
            <a:ext cx="2861987" cy="2069104"/>
          </a:xfrm>
          <a:prstGeom prst="rect">
            <a:avLst/>
          </a:prstGeom>
          <a:solidFill>
            <a:schemeClr val="dk1">
              <a:alpha val="56860"/>
            </a:schemeClr>
          </a:solid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3468"/>
              <a:buNone/>
            </a:pPr>
            <a:endParaRPr lang="en" sz="2000" b="1" dirty="0">
              <a:solidFill>
                <a:schemeClr val="bg1"/>
              </a:solidFill>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Clr>
                <a:schemeClr val="lt1"/>
              </a:buClr>
              <a:buSzPts val="3468"/>
              <a:buNone/>
            </a:pPr>
            <a:r>
              <a:rPr lang="en" sz="2000" b="1" dirty="0">
                <a:solidFill>
                  <a:schemeClr val="bg1"/>
                </a:solidFill>
                <a:latin typeface="Calibri" panose="020F0502020204030204" pitchFamily="34" charset="0"/>
                <a:cs typeface="Calibri" panose="020F0502020204030204" pitchFamily="34" charset="0"/>
              </a:rPr>
              <a:t>Virtual or in person </a:t>
            </a:r>
            <a:r>
              <a:rPr lang="en-US" sz="2000" b="1" dirty="0">
                <a:solidFill>
                  <a:schemeClr val="bg1"/>
                </a:solidFill>
                <a:latin typeface="Calibri" panose="020F0502020204030204" pitchFamily="34" charset="0"/>
                <a:cs typeface="Calibri" panose="020F0502020204030204" pitchFamily="34" charset="0"/>
              </a:rPr>
              <a:t>a research method that brings together a small group of people to answer questions in a moderated setting</a:t>
            </a:r>
            <a:r>
              <a:rPr lang="en" sz="2000" b="1" dirty="0">
                <a:solidFill>
                  <a:schemeClr val="bg1"/>
                </a:solidFill>
                <a:latin typeface="Calibri" panose="020F0502020204030204" pitchFamily="34" charset="0"/>
                <a:cs typeface="Calibri" panose="020F0502020204030204" pitchFamily="34" charset="0"/>
              </a:rPr>
              <a:t>. </a:t>
            </a:r>
            <a:endParaRPr sz="2000" dirty="0">
              <a:solidFill>
                <a:schemeClr val="bg1"/>
              </a:solidFill>
              <a:latin typeface="Calibri" panose="020F0502020204030204" pitchFamily="34" charset="0"/>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B20BD335-D32D-0C3C-CE1F-DA841B45B7E0}"/>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86" descr="A picture containing outdoor, rock, rocky, nature&#10;&#10;Description automatically generated"/>
          <p:cNvPicPr preferRelativeResize="0"/>
          <p:nvPr/>
        </p:nvPicPr>
        <p:blipFill rotWithShape="1">
          <a:blip r:embed="rId3">
            <a:alphaModFix/>
          </a:blip>
          <a:srcRect l="21116" t="43873"/>
          <a:stretch/>
        </p:blipFill>
        <p:spPr>
          <a:xfrm>
            <a:off x="0" y="-336884"/>
            <a:ext cx="9352548" cy="8873091"/>
          </a:xfrm>
          <a:prstGeom prst="rect">
            <a:avLst/>
          </a:prstGeom>
          <a:noFill/>
          <a:ln>
            <a:noFill/>
          </a:ln>
        </p:spPr>
      </p:pic>
      <p:sp>
        <p:nvSpPr>
          <p:cNvPr id="2" name="Google Shape;513;p72">
            <a:extLst>
              <a:ext uri="{FF2B5EF4-FFF2-40B4-BE49-F238E27FC236}">
                <a16:creationId xmlns:a16="http://schemas.microsoft.com/office/drawing/2014/main" id="{96ABBD1B-4825-556D-4649-4968A273D0FD}"/>
              </a:ext>
            </a:extLst>
          </p:cNvPr>
          <p:cNvSpPr txBox="1">
            <a:spLocks noGrp="1"/>
          </p:cNvSpPr>
          <p:nvPr>
            <p:ph type="title"/>
          </p:nvPr>
        </p:nvSpPr>
        <p:spPr>
          <a:xfrm>
            <a:off x="4559455" y="1039661"/>
            <a:ext cx="4108500" cy="2630132"/>
          </a:xfrm>
          <a:prstGeom prst="rect">
            <a:avLst/>
          </a:prstGeom>
          <a:solidFill>
            <a:schemeClr val="dk1">
              <a:alpha val="47840"/>
            </a:schemeClr>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050"/>
              <a:buFont typeface="Century Gothic"/>
              <a:buNone/>
            </a:pPr>
            <a:r>
              <a:rPr lang="en" sz="4000" b="1" dirty="0">
                <a:solidFill>
                  <a:schemeClr val="bg1"/>
                </a:solidFill>
                <a:latin typeface="Calibri" panose="020F0502020204030204" pitchFamily="34" charset="0"/>
                <a:ea typeface="Century Gothic"/>
                <a:cs typeface="Calibri" panose="020F0502020204030204" pitchFamily="34" charset="0"/>
                <a:sym typeface="Century Gothic"/>
              </a:rPr>
              <a:t>CASE STUDY:</a:t>
            </a:r>
            <a:br>
              <a:rPr lang="en" sz="4000" b="1" dirty="0">
                <a:solidFill>
                  <a:schemeClr val="bg1"/>
                </a:solidFill>
                <a:latin typeface="Calibri" panose="020F0502020204030204" pitchFamily="34" charset="0"/>
                <a:ea typeface="Century Gothic"/>
                <a:cs typeface="Calibri" panose="020F0502020204030204" pitchFamily="34" charset="0"/>
                <a:sym typeface="Century Gothic"/>
              </a:rPr>
            </a:br>
            <a:r>
              <a:rPr lang="en" sz="4000" dirty="0">
                <a:solidFill>
                  <a:schemeClr val="bg1"/>
                </a:solidFill>
                <a:latin typeface="Calibri" panose="020F0502020204030204" pitchFamily="34" charset="0"/>
                <a:cs typeface="Calibri" panose="020F0502020204030204" pitchFamily="34" charset="0"/>
              </a:rPr>
              <a:t>INDEPENDENT ELECTRICAL CONTRACTORS</a:t>
            </a:r>
            <a:endParaRPr sz="4000" dirty="0">
              <a:solidFill>
                <a:schemeClr val="bg1"/>
              </a:solidFill>
              <a:latin typeface="Calibri" panose="020F0502020204030204" pitchFamily="34" charset="0"/>
              <a:ea typeface="Century Gothic"/>
              <a:cs typeface="Calibri" panose="020F0502020204030204" pitchFamily="34" charset="0"/>
              <a:sym typeface="Century Gothic"/>
            </a:endParaRPr>
          </a:p>
        </p:txBody>
      </p:sp>
      <p:pic>
        <p:nvPicPr>
          <p:cNvPr id="3" name="Picture 2" descr="A black background with white text&#10;&#10;Description automatically generated">
            <a:extLst>
              <a:ext uri="{FF2B5EF4-FFF2-40B4-BE49-F238E27FC236}">
                <a16:creationId xmlns:a16="http://schemas.microsoft.com/office/drawing/2014/main" id="{D207A875-70FB-9CE7-9079-CD5912E51E0E}"/>
              </a:ext>
            </a:extLst>
          </p:cNvPr>
          <p:cNvPicPr>
            <a:picLocks noChangeAspect="1"/>
          </p:cNvPicPr>
          <p:nvPr/>
        </p:nvPicPr>
        <p:blipFill>
          <a:blip r:embed="rId4"/>
          <a:stretch>
            <a:fillRect/>
          </a:stretch>
        </p:blipFill>
        <p:spPr>
          <a:xfrm>
            <a:off x="7171691" y="4399322"/>
            <a:ext cx="1708150" cy="641307"/>
          </a:xfrm>
          <a:prstGeom prst="rect">
            <a:avLst/>
          </a:prstGeom>
        </p:spPr>
      </p:pic>
    </p:spTree>
    <p:extLst>
      <p:ext uri="{BB962C8B-B14F-4D97-AF65-F5344CB8AC3E}">
        <p14:creationId xmlns:p14="http://schemas.microsoft.com/office/powerpoint/2010/main" val="205839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2" name="Google Shape;519;p73" descr="A sky view looking up at night&#10;&#10;Description automatically generated">
            <a:extLst>
              <a:ext uri="{FF2B5EF4-FFF2-40B4-BE49-F238E27FC236}">
                <a16:creationId xmlns:a16="http://schemas.microsoft.com/office/drawing/2014/main" id="{C90FFE01-6BAC-27FB-4FF8-2CCE99A0EB54}"/>
              </a:ext>
            </a:extLst>
          </p:cNvPr>
          <p:cNvPicPr preferRelativeResize="0"/>
          <p:nvPr/>
        </p:nvPicPr>
        <p:blipFill rotWithShape="1">
          <a:blip r:embed="rId3">
            <a:alphaModFix amt="85000"/>
          </a:blip>
          <a:srcRect t="2572" b="22425"/>
          <a:stretch/>
        </p:blipFill>
        <p:spPr>
          <a:xfrm>
            <a:off x="1" y="0"/>
            <a:ext cx="6972450" cy="5143490"/>
          </a:xfrm>
          <a:prstGeom prst="rect">
            <a:avLst/>
          </a:prstGeom>
          <a:noFill/>
          <a:ln>
            <a:noFill/>
          </a:ln>
        </p:spPr>
      </p:pic>
      <p:sp>
        <p:nvSpPr>
          <p:cNvPr id="549" name="Google Shape;549;p76"/>
          <p:cNvSpPr txBox="1">
            <a:spLocks noGrp="1"/>
          </p:cNvSpPr>
          <p:nvPr>
            <p:ph type="title"/>
          </p:nvPr>
        </p:nvSpPr>
        <p:spPr>
          <a:xfrm>
            <a:off x="514350" y="676149"/>
            <a:ext cx="645810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500"/>
              <a:buFont typeface="Century Gothic"/>
              <a:buNone/>
            </a:pPr>
            <a:r>
              <a:rPr lang="en" sz="4000" b="1" dirty="0">
                <a:solidFill>
                  <a:schemeClr val="bg1"/>
                </a:solidFill>
                <a:latin typeface="Calibri" panose="020F0502020204030204" pitchFamily="34" charset="0"/>
                <a:cs typeface="Calibri" panose="020F0502020204030204" pitchFamily="34" charset="0"/>
              </a:rPr>
              <a:t>LET’S TALK: </a:t>
            </a:r>
            <a:br>
              <a:rPr lang="en" sz="4000" b="1" dirty="0">
                <a:solidFill>
                  <a:schemeClr val="bg1"/>
                </a:solidFill>
                <a:latin typeface="Calibri" panose="020F0502020204030204" pitchFamily="34" charset="0"/>
                <a:cs typeface="Calibri" panose="020F0502020204030204" pitchFamily="34" charset="0"/>
              </a:rPr>
            </a:br>
            <a:r>
              <a:rPr lang="en" sz="4000" b="1" dirty="0">
                <a:solidFill>
                  <a:schemeClr val="bg1"/>
                </a:solidFill>
                <a:latin typeface="Calibri" panose="020F0502020204030204" pitchFamily="34" charset="0"/>
                <a:cs typeface="Calibri" panose="020F0502020204030204" pitchFamily="34" charset="0"/>
              </a:rPr>
              <a:t>FOCUS GROUPS</a:t>
            </a:r>
            <a:endParaRPr sz="4000" dirty="0">
              <a:solidFill>
                <a:schemeClr val="bg1"/>
              </a:solidFill>
              <a:latin typeface="Calibri" panose="020F0502020204030204" pitchFamily="34" charset="0"/>
              <a:cs typeface="Calibri" panose="020F0502020204030204" pitchFamily="34" charset="0"/>
            </a:endParaRPr>
          </a:p>
        </p:txBody>
      </p:sp>
      <p:sp>
        <p:nvSpPr>
          <p:cNvPr id="550" name="Google Shape;550;p76"/>
          <p:cNvSpPr txBox="1">
            <a:spLocks noGrp="1"/>
          </p:cNvSpPr>
          <p:nvPr>
            <p:ph type="body" idx="1"/>
          </p:nvPr>
        </p:nvSpPr>
        <p:spPr>
          <a:xfrm>
            <a:off x="514350" y="1645920"/>
            <a:ext cx="8288400" cy="3018000"/>
          </a:xfrm>
          <a:prstGeom prst="rect">
            <a:avLst/>
          </a:prstGeom>
          <a:noFill/>
          <a:ln>
            <a:noFill/>
          </a:ln>
        </p:spPr>
        <p:txBody>
          <a:bodyPr spcFirstLastPara="1" wrap="square" lIns="91425" tIns="45700" rIns="91425" bIns="45700" anchor="t" anchorCtr="0">
            <a:noAutofit/>
          </a:bodyPr>
          <a:lstStyle/>
          <a:p>
            <a:pPr marL="171450" lvl="0" indent="0" algn="l" rtl="0">
              <a:lnSpc>
                <a:spcPct val="90000"/>
              </a:lnSpc>
              <a:spcBef>
                <a:spcPts val="0"/>
              </a:spcBef>
              <a:spcAft>
                <a:spcPts val="0"/>
              </a:spcAft>
              <a:buClr>
                <a:schemeClr val="lt1"/>
              </a:buClr>
              <a:buSzPts val="3500"/>
              <a:buNone/>
            </a:pPr>
            <a:endParaRPr sz="3500" b="1" dirty="0">
              <a:solidFill>
                <a:schemeClr val="bg1"/>
              </a:solidFill>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latin typeface="Calibri" panose="020F0502020204030204" pitchFamily="34" charset="0"/>
                <a:cs typeface="Calibri" panose="020F0502020204030204" pitchFamily="34" charset="0"/>
              </a:rPr>
              <a:t>What is the staff intensity </a:t>
            </a:r>
            <a:endParaRPr sz="4000"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750"/>
              </a:spcBef>
              <a:spcAft>
                <a:spcPts val="0"/>
              </a:spcAft>
              <a:buClr>
                <a:schemeClr val="lt1"/>
              </a:buClr>
              <a:buSzPts val="3500"/>
              <a:buNone/>
            </a:pPr>
            <a:r>
              <a:rPr lang="en" sz="4000" b="1" dirty="0">
                <a:solidFill>
                  <a:schemeClr val="bg1"/>
                </a:solidFill>
                <a:latin typeface="Calibri" panose="020F0502020204030204" pitchFamily="34" charset="0"/>
                <a:cs typeface="Calibri" panose="020F0502020204030204" pitchFamily="34" charset="0"/>
              </a:rPr>
              <a:t>of this initiative?</a:t>
            </a:r>
            <a:endParaRPr sz="4000"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750"/>
              </a:spcBef>
              <a:spcAft>
                <a:spcPts val="0"/>
              </a:spcAft>
              <a:buClr>
                <a:schemeClr val="lt1"/>
              </a:buClr>
              <a:buSzPts val="2500"/>
              <a:buNone/>
            </a:pPr>
            <a:r>
              <a:rPr lang="en" sz="2000" dirty="0">
                <a:solidFill>
                  <a:schemeClr val="bg1"/>
                </a:solidFill>
              </a:rPr>
              <a:t>1 = Low Intensity</a:t>
            </a:r>
            <a:endParaRPr sz="2000" dirty="0">
              <a:solidFill>
                <a:schemeClr val="bg1"/>
              </a:solidFill>
            </a:endParaRPr>
          </a:p>
          <a:p>
            <a:pPr marL="0" lvl="0" indent="0" algn="l" rtl="0">
              <a:lnSpc>
                <a:spcPct val="90000"/>
              </a:lnSpc>
              <a:spcBef>
                <a:spcPts val="750"/>
              </a:spcBef>
              <a:spcAft>
                <a:spcPts val="0"/>
              </a:spcAft>
              <a:buClr>
                <a:schemeClr val="lt1"/>
              </a:buClr>
              <a:buSzPts val="2500"/>
              <a:buNone/>
            </a:pPr>
            <a:r>
              <a:rPr lang="en" sz="2000" dirty="0">
                <a:solidFill>
                  <a:schemeClr val="bg1"/>
                </a:solidFill>
              </a:rPr>
              <a:t>5 = High Intensity</a:t>
            </a:r>
            <a:endParaRPr sz="200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77" descr="A person in a canyon&#10;&#10;Description automatically generated"/>
          <p:cNvPicPr preferRelativeResize="0"/>
          <p:nvPr/>
        </p:nvPicPr>
        <p:blipFill rotWithShape="1">
          <a:blip r:embed="rId3">
            <a:alphaModFix/>
          </a:blip>
          <a:srcRect/>
          <a:stretch/>
        </p:blipFill>
        <p:spPr>
          <a:xfrm>
            <a:off x="-154684" y="-5897476"/>
            <a:ext cx="9298685" cy="12373133"/>
          </a:xfrm>
          <a:prstGeom prst="rect">
            <a:avLst/>
          </a:prstGeom>
          <a:noFill/>
          <a:ln>
            <a:noFill/>
          </a:ln>
        </p:spPr>
      </p:pic>
      <p:sp>
        <p:nvSpPr>
          <p:cNvPr id="558" name="Google Shape;558;p77"/>
          <p:cNvSpPr txBox="1">
            <a:spLocks noGrp="1"/>
          </p:cNvSpPr>
          <p:nvPr>
            <p:ph type="title"/>
          </p:nvPr>
        </p:nvSpPr>
        <p:spPr>
          <a:xfrm>
            <a:off x="514350" y="358397"/>
            <a:ext cx="6118098" cy="1118192"/>
          </a:xfrm>
          <a:prstGeom prst="rect">
            <a:avLst/>
          </a:prstGeom>
          <a:solidFill>
            <a:schemeClr val="dk1">
              <a:alpha val="49800"/>
            </a:schemeClr>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000"/>
              <a:buFont typeface="Century Gothic"/>
              <a:buNone/>
            </a:pPr>
            <a:r>
              <a:rPr lang="en" sz="4000" b="1" dirty="0">
                <a:solidFill>
                  <a:schemeClr val="bg1"/>
                </a:solidFill>
                <a:latin typeface="+mn-lt"/>
              </a:rPr>
              <a:t>CREATE A PLAN THAT </a:t>
            </a:r>
            <a:br>
              <a:rPr lang="en" sz="4000" b="1" dirty="0">
                <a:solidFill>
                  <a:schemeClr val="bg1"/>
                </a:solidFill>
                <a:latin typeface="+mn-lt"/>
              </a:rPr>
            </a:br>
            <a:r>
              <a:rPr lang="en" sz="4000" b="1" dirty="0">
                <a:solidFill>
                  <a:schemeClr val="bg1"/>
                </a:solidFill>
                <a:latin typeface="+mn-lt"/>
              </a:rPr>
              <a:t>WILL RESULT IN A PROFIT</a:t>
            </a:r>
            <a:endParaRPr sz="4000" dirty="0">
              <a:solidFill>
                <a:schemeClr val="bg1"/>
              </a:solidFill>
              <a:latin typeface="+mn-lt"/>
            </a:endParaRPr>
          </a:p>
        </p:txBody>
      </p:sp>
      <p:sp>
        <p:nvSpPr>
          <p:cNvPr id="559" name="Google Shape;559;p77"/>
          <p:cNvSpPr txBox="1">
            <a:spLocks noGrp="1"/>
          </p:cNvSpPr>
          <p:nvPr>
            <p:ph type="body" idx="1"/>
          </p:nvPr>
        </p:nvSpPr>
        <p:spPr>
          <a:xfrm>
            <a:off x="514350" y="1476589"/>
            <a:ext cx="6118098" cy="3095411"/>
          </a:xfrm>
          <a:prstGeom prst="rect">
            <a:avLst/>
          </a:prstGeom>
          <a:solidFill>
            <a:schemeClr val="dk1">
              <a:alpha val="40000"/>
            </a:schemeClr>
          </a:solid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lt1"/>
              </a:buClr>
              <a:buSzPts val="2250"/>
              <a:buChar char="•"/>
            </a:pPr>
            <a:r>
              <a:rPr lang="en" sz="2000" b="1" dirty="0">
                <a:solidFill>
                  <a:schemeClr val="bg1"/>
                </a:solidFill>
              </a:rPr>
              <a:t>Get Buy-In</a:t>
            </a:r>
            <a:endParaRPr sz="2000"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 sz="2000" b="1" dirty="0">
                <a:solidFill>
                  <a:schemeClr val="bg1"/>
                </a:solidFill>
              </a:rPr>
              <a:t>Weigh Your Options</a:t>
            </a:r>
            <a:endParaRPr sz="2000"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 sz="2000" b="1" dirty="0">
                <a:solidFill>
                  <a:schemeClr val="bg1"/>
                </a:solidFill>
              </a:rPr>
              <a:t>Estimate the Cost for Onboarding and Training</a:t>
            </a:r>
            <a:endParaRPr sz="2000"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 sz="2000" b="1" dirty="0">
                <a:solidFill>
                  <a:schemeClr val="bg1"/>
                </a:solidFill>
              </a:rPr>
              <a:t>Calculate the Ongoing Maintenance</a:t>
            </a:r>
            <a:endParaRPr sz="2000" b="1"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 sz="2000" b="1" dirty="0">
                <a:solidFill>
                  <a:schemeClr val="bg1"/>
                </a:solidFill>
              </a:rPr>
              <a:t>Make the Sales</a:t>
            </a:r>
            <a:endParaRPr sz="2000"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 sz="2000" b="1" dirty="0">
                <a:solidFill>
                  <a:schemeClr val="bg1"/>
                </a:solidFill>
              </a:rPr>
              <a:t>Test the Concept</a:t>
            </a:r>
            <a:endParaRPr sz="2000"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 sz="2000" b="1" dirty="0">
                <a:solidFill>
                  <a:schemeClr val="bg1"/>
                </a:solidFill>
              </a:rPr>
              <a:t>Adjust the Plan</a:t>
            </a:r>
            <a:endParaRPr sz="2000"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 sz="2000" b="1" dirty="0">
                <a:solidFill>
                  <a:schemeClr val="bg1"/>
                </a:solidFill>
              </a:rPr>
              <a:t>Testify or Sunset</a:t>
            </a:r>
            <a:endParaRPr sz="2000"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A13F9C12-900E-0358-4992-D9FD19FEE0E2}"/>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4D9F22-66A5-21D4-B82D-F66E87B03CEC}"/>
              </a:ext>
            </a:extLst>
          </p:cNvPr>
          <p:cNvSpPr txBox="1"/>
          <p:nvPr/>
        </p:nvSpPr>
        <p:spPr>
          <a:xfrm>
            <a:off x="3688805" y="1599748"/>
            <a:ext cx="5512526" cy="1785104"/>
          </a:xfrm>
          <a:prstGeom prst="rect">
            <a:avLst/>
          </a:prstGeom>
          <a:noFill/>
        </p:spPr>
        <p:txBody>
          <a:bodyPr wrap="square">
            <a:spAutoFit/>
          </a:bodyPr>
          <a:lstStyle/>
          <a:p>
            <a:pPr marL="171450" lvl="0" indent="-171450" algn="l" rtl="0">
              <a:lnSpc>
                <a:spcPct val="90000"/>
              </a:lnSpc>
              <a:spcBef>
                <a:spcPts val="0"/>
              </a:spcBef>
              <a:spcAft>
                <a:spcPts val="0"/>
              </a:spcAft>
              <a:buClr>
                <a:schemeClr val="lt1"/>
              </a:buClr>
              <a:buSzPts val="2250"/>
              <a:buChar char="•"/>
            </a:pPr>
            <a:r>
              <a:rPr lang="en-US" sz="2500" b="1" dirty="0">
                <a:solidFill>
                  <a:schemeClr val="bg1"/>
                </a:solidFill>
              </a:rPr>
              <a:t>Raising Dues Isn’t a Pleasant Option</a:t>
            </a:r>
            <a:endParaRPr lang="en-US" sz="2500"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US" sz="2500" b="1" dirty="0">
                <a:solidFill>
                  <a:schemeClr val="bg1"/>
                </a:solidFill>
              </a:rPr>
              <a:t>Where to Start</a:t>
            </a:r>
          </a:p>
          <a:p>
            <a:pPr marL="171450" lvl="0" indent="-171450" algn="l" rtl="0">
              <a:lnSpc>
                <a:spcPct val="90000"/>
              </a:lnSpc>
              <a:spcBef>
                <a:spcPts val="750"/>
              </a:spcBef>
              <a:spcAft>
                <a:spcPts val="0"/>
              </a:spcAft>
              <a:buClr>
                <a:schemeClr val="lt1"/>
              </a:buClr>
              <a:buSzPts val="2250"/>
              <a:buChar char="•"/>
            </a:pPr>
            <a:r>
              <a:rPr lang="en-US" sz="2500" b="1" dirty="0">
                <a:solidFill>
                  <a:schemeClr val="bg1"/>
                </a:solidFill>
              </a:rPr>
              <a:t>What Resources are Needed</a:t>
            </a:r>
            <a:endParaRPr lang="en-US" sz="2500" dirty="0">
              <a:solidFill>
                <a:schemeClr val="bg1"/>
              </a:solidFill>
            </a:endParaRPr>
          </a:p>
          <a:p>
            <a:pPr marL="171450" lvl="0" indent="-171450" algn="l" rtl="0">
              <a:lnSpc>
                <a:spcPct val="90000"/>
              </a:lnSpc>
              <a:spcBef>
                <a:spcPts val="750"/>
              </a:spcBef>
              <a:spcAft>
                <a:spcPts val="0"/>
              </a:spcAft>
              <a:buClr>
                <a:schemeClr val="lt1"/>
              </a:buClr>
              <a:buSzPts val="2250"/>
              <a:buChar char="•"/>
            </a:pPr>
            <a:r>
              <a:rPr lang="en-US" sz="2500" b="1" dirty="0">
                <a:solidFill>
                  <a:schemeClr val="bg1"/>
                </a:solidFill>
              </a:rPr>
              <a:t>A New Expectation on Buying is Here</a:t>
            </a:r>
            <a:endParaRPr lang="en-US" sz="2500" dirty="0">
              <a:solidFill>
                <a:schemeClr val="bg1"/>
              </a:solidFill>
            </a:endParaRPr>
          </a:p>
        </p:txBody>
      </p:sp>
      <p:sp>
        <p:nvSpPr>
          <p:cNvPr id="5" name="Google Shape;347;p52">
            <a:extLst>
              <a:ext uri="{FF2B5EF4-FFF2-40B4-BE49-F238E27FC236}">
                <a16:creationId xmlns:a16="http://schemas.microsoft.com/office/drawing/2014/main" id="{F283C6A5-F1D6-DA31-040A-6C653F0E72FC}"/>
              </a:ext>
            </a:extLst>
          </p:cNvPr>
          <p:cNvSpPr txBox="1">
            <a:spLocks/>
          </p:cNvSpPr>
          <p:nvPr/>
        </p:nvSpPr>
        <p:spPr>
          <a:xfrm>
            <a:off x="3688805" y="544608"/>
            <a:ext cx="5168537" cy="969900"/>
          </a:xfrm>
          <a:prstGeom prst="rect">
            <a:avLst/>
          </a:prstGeom>
          <a:noFill/>
          <a:ln>
            <a:noFill/>
          </a:ln>
        </p:spPr>
        <p:txBody>
          <a:bodyPr spcFirstLastPara="1" wrap="square" lIns="91425" tIns="45700" rIns="91425" bIns="4570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lt1"/>
              </a:buClr>
              <a:buSzPts val="3000"/>
              <a:buFont typeface="Century Gothic"/>
              <a:buNone/>
            </a:pPr>
            <a:r>
              <a:rPr lang="en-US" sz="4000" b="1" dirty="0">
                <a:solidFill>
                  <a:schemeClr val="bg1"/>
                </a:solidFill>
                <a:latin typeface="Calibri" panose="020F0502020204030204" pitchFamily="34" charset="0"/>
                <a:cs typeface="Calibri" panose="020F0502020204030204" pitchFamily="34" charset="0"/>
              </a:rPr>
              <a:t>The Challenge</a:t>
            </a:r>
          </a:p>
        </p:txBody>
      </p:sp>
      <p:pic>
        <p:nvPicPr>
          <p:cNvPr id="1028" name="Picture 4" descr="A picture containing outdoor, grass, mountain, dirt&#10;&#10;Description automatically generated">
            <a:extLst>
              <a:ext uri="{FF2B5EF4-FFF2-40B4-BE49-F238E27FC236}">
                <a16:creationId xmlns:a16="http://schemas.microsoft.com/office/drawing/2014/main" id="{BA5AF7C0-584C-6913-18E6-787F2E8B5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18"/>
          <a:stretch/>
        </p:blipFill>
        <p:spPr bwMode="auto">
          <a:xfrm>
            <a:off x="-732659" y="-4572"/>
            <a:ext cx="4336223" cy="514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84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picture containing outdoor, grass, mountain, dirt&#10;&#10;Description automatically generated">
            <a:extLst>
              <a:ext uri="{FF2B5EF4-FFF2-40B4-BE49-F238E27FC236}">
                <a16:creationId xmlns:a16="http://schemas.microsoft.com/office/drawing/2014/main" id="{BA5AF7C0-584C-6913-18E6-787F2E8B5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18"/>
          <a:stretch/>
        </p:blipFill>
        <p:spPr bwMode="auto">
          <a:xfrm>
            <a:off x="-732659" y="-4572"/>
            <a:ext cx="4336223" cy="514807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66;p78">
            <a:extLst>
              <a:ext uri="{FF2B5EF4-FFF2-40B4-BE49-F238E27FC236}">
                <a16:creationId xmlns:a16="http://schemas.microsoft.com/office/drawing/2014/main" id="{B27F0596-CFE8-0358-2A6F-9F216885BD23}"/>
              </a:ext>
            </a:extLst>
          </p:cNvPr>
          <p:cNvSpPr txBox="1">
            <a:spLocks/>
          </p:cNvSpPr>
          <p:nvPr/>
        </p:nvSpPr>
        <p:spPr>
          <a:xfrm>
            <a:off x="4040146" y="478960"/>
            <a:ext cx="4842088" cy="969900"/>
          </a:xfrm>
          <a:prstGeom prst="rect">
            <a:avLst/>
          </a:prstGeom>
          <a:noFill/>
          <a:ln>
            <a:noFill/>
          </a:ln>
        </p:spPr>
        <p:txBody>
          <a:bodyPr spcFirstLastPara="1" wrap="square" lIns="91425" tIns="45700" rIns="91425" bIns="4570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lt1"/>
              </a:buClr>
              <a:buSzPts val="3000"/>
              <a:buFont typeface="Century Gothic"/>
              <a:buNone/>
            </a:pPr>
            <a:r>
              <a:rPr lang="en-US" sz="4000" b="1" dirty="0">
                <a:solidFill>
                  <a:schemeClr val="bg1"/>
                </a:solidFill>
                <a:latin typeface="Calibri" panose="020F0502020204030204" pitchFamily="34" charset="0"/>
                <a:cs typeface="Calibri" panose="020F0502020204030204" pitchFamily="34" charset="0"/>
              </a:rPr>
              <a:t>PRODUCT LIFECYCLE</a:t>
            </a:r>
            <a:endParaRPr lang="en-US" sz="4000" dirty="0">
              <a:solidFill>
                <a:schemeClr val="bg1"/>
              </a:solidFill>
              <a:latin typeface="Calibri" panose="020F0502020204030204" pitchFamily="34" charset="0"/>
              <a:cs typeface="Calibri" panose="020F0502020204030204" pitchFamily="34" charset="0"/>
            </a:endParaRPr>
          </a:p>
        </p:txBody>
      </p:sp>
      <p:sp>
        <p:nvSpPr>
          <p:cNvPr id="4" name="Google Shape;567;p78">
            <a:extLst>
              <a:ext uri="{FF2B5EF4-FFF2-40B4-BE49-F238E27FC236}">
                <a16:creationId xmlns:a16="http://schemas.microsoft.com/office/drawing/2014/main" id="{95F1FC69-7CF7-1BF3-7EFE-A3C195797CF1}"/>
              </a:ext>
            </a:extLst>
          </p:cNvPr>
          <p:cNvSpPr txBox="1">
            <a:spLocks/>
          </p:cNvSpPr>
          <p:nvPr/>
        </p:nvSpPr>
        <p:spPr>
          <a:xfrm>
            <a:off x="3849570" y="1557869"/>
            <a:ext cx="5032664" cy="3349200"/>
          </a:xfrm>
          <a:prstGeom prst="rect">
            <a:avLst/>
          </a:prstGeom>
          <a:noFill/>
          <a:ln>
            <a:noFill/>
          </a:ln>
        </p:spPr>
        <p:txBody>
          <a:bodyPr spcFirstLastPara="1" wrap="square" lIns="91425" tIns="45700" rIns="91425" bIns="4570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buFont typeface="Arial" panose="020B0604020202020204" pitchFamily="34" charset="0"/>
              <a:buNone/>
            </a:pPr>
            <a:r>
              <a:rPr lang="en-US" sz="2000" b="1" dirty="0">
                <a:solidFill>
                  <a:schemeClr val="bg1"/>
                </a:solidFill>
                <a:latin typeface="Calibri" panose="020F0502020204030204" pitchFamily="34" charset="0"/>
                <a:cs typeface="Calibri" panose="020F0502020204030204" pitchFamily="34" charset="0"/>
              </a:rPr>
              <a:t>The cost of doing too many small, unproductive projects is not the financial cost; it’s that you dilute and distract resources away from doing big, great things.</a:t>
            </a:r>
          </a:p>
        </p:txBody>
      </p:sp>
    </p:spTree>
    <p:extLst>
      <p:ext uri="{BB962C8B-B14F-4D97-AF65-F5344CB8AC3E}">
        <p14:creationId xmlns:p14="http://schemas.microsoft.com/office/powerpoint/2010/main" val="2107049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80"/>
          <p:cNvPicPr preferRelativeResize="0"/>
          <p:nvPr/>
        </p:nvPicPr>
        <p:blipFill>
          <a:blip r:embed="rId3">
            <a:alphaModFix/>
          </a:blip>
          <a:stretch>
            <a:fillRect/>
          </a:stretch>
        </p:blipFill>
        <p:spPr>
          <a:xfrm>
            <a:off x="-158496" y="1"/>
            <a:ext cx="9721595" cy="5486400"/>
          </a:xfrm>
          <a:prstGeom prst="rect">
            <a:avLst/>
          </a:prstGeom>
          <a:noFill/>
          <a:ln>
            <a:noFill/>
          </a:ln>
        </p:spPr>
      </p:pic>
      <p:pic>
        <p:nvPicPr>
          <p:cNvPr id="582" name="Google Shape;582;p80"/>
          <p:cNvPicPr preferRelativeResize="0"/>
          <p:nvPr/>
        </p:nvPicPr>
        <p:blipFill>
          <a:blip r:embed="rId4">
            <a:alphaModFix/>
          </a:blip>
          <a:stretch>
            <a:fillRect/>
          </a:stretch>
        </p:blipFill>
        <p:spPr>
          <a:xfrm>
            <a:off x="3492125" y="2144275"/>
            <a:ext cx="181399" cy="348574"/>
          </a:xfrm>
          <a:prstGeom prst="rect">
            <a:avLst/>
          </a:prstGeom>
          <a:noFill/>
          <a:ln>
            <a:noFill/>
          </a:ln>
        </p:spPr>
      </p:pic>
      <p:sp>
        <p:nvSpPr>
          <p:cNvPr id="583" name="Google Shape;583;p80"/>
          <p:cNvSpPr txBox="1">
            <a:spLocks noGrp="1"/>
          </p:cNvSpPr>
          <p:nvPr>
            <p:ph type="body" idx="1"/>
          </p:nvPr>
        </p:nvSpPr>
        <p:spPr>
          <a:xfrm>
            <a:off x="242375" y="1552125"/>
            <a:ext cx="3628585" cy="3402900"/>
          </a:xfrm>
          <a:prstGeom prst="rect">
            <a:avLst/>
          </a:prstGeom>
          <a:solidFill>
            <a:schemeClr val="dk1">
              <a:alpha val="3490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50"/>
              <a:buNone/>
            </a:pPr>
            <a:r>
              <a:rPr lang="en" sz="2250" b="1" i="1" dirty="0">
                <a:solidFill>
                  <a:schemeClr val="bg1"/>
                </a:solidFill>
              </a:rPr>
              <a:t>Always here to help.</a:t>
            </a:r>
            <a:endParaRPr sz="2250" b="1" i="1" dirty="0">
              <a:solidFill>
                <a:schemeClr val="bg1"/>
              </a:solidFill>
            </a:endParaRPr>
          </a:p>
          <a:p>
            <a:pPr marL="0" lvl="0" indent="0" algn="l" rtl="0">
              <a:lnSpc>
                <a:spcPct val="90000"/>
              </a:lnSpc>
              <a:spcBef>
                <a:spcPts val="0"/>
              </a:spcBef>
              <a:spcAft>
                <a:spcPts val="0"/>
              </a:spcAft>
              <a:buClr>
                <a:schemeClr val="lt1"/>
              </a:buClr>
              <a:buSzPts val="2250"/>
              <a:buNone/>
            </a:pPr>
            <a:br>
              <a:rPr lang="en" sz="2250" b="1" dirty="0">
                <a:solidFill>
                  <a:schemeClr val="bg1"/>
                </a:solidFill>
              </a:rPr>
            </a:br>
            <a:r>
              <a:rPr lang="en" sz="2250" b="1" dirty="0">
                <a:solidFill>
                  <a:schemeClr val="bg1"/>
                </a:solidFill>
              </a:rPr>
              <a:t>Teri Carden</a:t>
            </a:r>
            <a:endParaRPr dirty="0">
              <a:solidFill>
                <a:schemeClr val="bg1"/>
              </a:solidFill>
            </a:endParaRPr>
          </a:p>
          <a:p>
            <a:pPr marL="0" lvl="0" indent="0" algn="l" rtl="0">
              <a:lnSpc>
                <a:spcPct val="90000"/>
              </a:lnSpc>
              <a:spcBef>
                <a:spcPts val="750"/>
              </a:spcBef>
              <a:spcAft>
                <a:spcPts val="0"/>
              </a:spcAft>
              <a:buClr>
                <a:schemeClr val="lt1"/>
              </a:buClr>
              <a:buSzPts val="2250"/>
              <a:buNone/>
            </a:pPr>
            <a:r>
              <a:rPr lang="en" sz="2250" b="1" dirty="0">
                <a:solidFill>
                  <a:schemeClr val="bg1"/>
                </a:solidFill>
              </a:rPr>
              <a:t>Creator &amp; Strategist</a:t>
            </a:r>
            <a:endParaRPr sz="2250" b="1" dirty="0">
              <a:solidFill>
                <a:schemeClr val="bg1"/>
              </a:solidFill>
            </a:endParaRPr>
          </a:p>
          <a:p>
            <a:pPr marL="0" lvl="0" indent="0" algn="l" rtl="0">
              <a:lnSpc>
                <a:spcPct val="90000"/>
              </a:lnSpc>
              <a:spcBef>
                <a:spcPts val="750"/>
              </a:spcBef>
              <a:spcAft>
                <a:spcPts val="0"/>
              </a:spcAft>
              <a:buClr>
                <a:schemeClr val="lt1"/>
              </a:buClr>
              <a:buSzPts val="2250"/>
              <a:buNone/>
            </a:pPr>
            <a:r>
              <a:rPr lang="en" sz="2250" b="1" dirty="0">
                <a:solidFill>
                  <a:schemeClr val="bg1"/>
                </a:solidFill>
              </a:rPr>
              <a:t>Non Dues-a-Palooza</a:t>
            </a:r>
            <a:endParaRPr sz="2250" b="1" dirty="0">
              <a:solidFill>
                <a:schemeClr val="bg1"/>
              </a:solidFill>
            </a:endParaRPr>
          </a:p>
          <a:p>
            <a:pPr marL="0" lvl="0" indent="0" algn="l" rtl="0">
              <a:lnSpc>
                <a:spcPct val="90000"/>
              </a:lnSpc>
              <a:spcBef>
                <a:spcPts val="750"/>
              </a:spcBef>
              <a:spcAft>
                <a:spcPts val="0"/>
              </a:spcAft>
              <a:buClr>
                <a:schemeClr val="lt1"/>
              </a:buClr>
              <a:buSzPts val="2250"/>
              <a:buNone/>
            </a:pPr>
            <a:endParaRPr sz="1000" b="1" dirty="0">
              <a:solidFill>
                <a:schemeClr val="bg1"/>
              </a:solidFill>
            </a:endParaRPr>
          </a:p>
          <a:p>
            <a:pPr marL="0" lvl="0" indent="0" algn="l" rtl="0">
              <a:lnSpc>
                <a:spcPct val="90000"/>
              </a:lnSpc>
              <a:spcBef>
                <a:spcPts val="750"/>
              </a:spcBef>
              <a:spcAft>
                <a:spcPts val="0"/>
              </a:spcAft>
              <a:buClr>
                <a:schemeClr val="lt1"/>
              </a:buClr>
              <a:buSzPts val="2250"/>
              <a:buNone/>
            </a:pPr>
            <a:r>
              <a:rPr lang="en" sz="2250" b="1" dirty="0">
                <a:solidFill>
                  <a:schemeClr val="bg1"/>
                </a:solidFill>
              </a:rPr>
              <a:t>850-491-1390</a:t>
            </a:r>
            <a:endParaRPr dirty="0">
              <a:solidFill>
                <a:schemeClr val="bg1"/>
              </a:solidFill>
            </a:endParaRPr>
          </a:p>
          <a:p>
            <a:pPr marL="0" lvl="0" indent="0" algn="l" rtl="0">
              <a:lnSpc>
                <a:spcPct val="90000"/>
              </a:lnSpc>
              <a:spcBef>
                <a:spcPts val="750"/>
              </a:spcBef>
              <a:spcAft>
                <a:spcPts val="0"/>
              </a:spcAft>
              <a:buClr>
                <a:schemeClr val="lt1"/>
              </a:buClr>
              <a:buSzPts val="2250"/>
              <a:buNone/>
            </a:pPr>
            <a:r>
              <a:rPr lang="en" sz="2250" b="1" dirty="0" err="1">
                <a:solidFill>
                  <a:schemeClr val="bg1"/>
                </a:solidFill>
              </a:rPr>
              <a:t>teri@nonduesapalooza.com</a:t>
            </a:r>
            <a:endParaRPr dirty="0">
              <a:solidFill>
                <a:schemeClr val="bg1"/>
              </a:solidFill>
            </a:endParaRPr>
          </a:p>
        </p:txBody>
      </p:sp>
      <p:sp>
        <p:nvSpPr>
          <p:cNvPr id="584" name="Google Shape;584;p80"/>
          <p:cNvSpPr txBox="1">
            <a:spLocks noGrp="1"/>
          </p:cNvSpPr>
          <p:nvPr>
            <p:ph type="body" idx="1"/>
          </p:nvPr>
        </p:nvSpPr>
        <p:spPr>
          <a:xfrm>
            <a:off x="5640375" y="2404630"/>
            <a:ext cx="3307200" cy="1910400"/>
          </a:xfrm>
          <a:prstGeom prst="rect">
            <a:avLst/>
          </a:prstGeom>
          <a:solidFill>
            <a:schemeClr val="dk1">
              <a:alpha val="40000"/>
            </a:schemeClr>
          </a:solidFill>
          <a:ln>
            <a:noFill/>
          </a:ln>
        </p:spPr>
        <p:txBody>
          <a:bodyPr spcFirstLastPara="1" wrap="square" lIns="91425" tIns="45700" rIns="91425" bIns="45700" anchor="t" anchorCtr="0">
            <a:noAutofit/>
          </a:bodyPr>
          <a:lstStyle/>
          <a:p>
            <a:pPr marL="171450" lvl="0" indent="0" algn="ctr" rtl="0">
              <a:lnSpc>
                <a:spcPct val="90000"/>
              </a:lnSpc>
              <a:spcBef>
                <a:spcPts val="750"/>
              </a:spcBef>
              <a:spcAft>
                <a:spcPts val="0"/>
              </a:spcAft>
              <a:buNone/>
            </a:pPr>
            <a:r>
              <a:rPr lang="en" sz="2250" b="1" dirty="0">
                <a:solidFill>
                  <a:schemeClr val="bg1"/>
                </a:solidFill>
              </a:rPr>
              <a:t>“YOU DON’T HAVE TO BE GREAT TO START, BUT YOU HAVE TO START TO BE GREAT.” </a:t>
            </a:r>
            <a:endParaRPr sz="2250" b="1" dirty="0">
              <a:solidFill>
                <a:schemeClr val="bg1"/>
              </a:solidFill>
            </a:endParaRPr>
          </a:p>
          <a:p>
            <a:pPr marL="171450" lvl="0" indent="0" algn="ctr" rtl="0">
              <a:lnSpc>
                <a:spcPct val="90000"/>
              </a:lnSpc>
              <a:spcBef>
                <a:spcPts val="750"/>
              </a:spcBef>
              <a:spcAft>
                <a:spcPts val="0"/>
              </a:spcAft>
              <a:buNone/>
            </a:pPr>
            <a:r>
              <a:rPr lang="en" sz="2250" b="1" dirty="0">
                <a:solidFill>
                  <a:schemeClr val="bg1"/>
                </a:solidFill>
              </a:rPr>
              <a:t>ZIG ZIGGLER</a:t>
            </a:r>
            <a:endParaRPr sz="2250" b="1"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56BEF034-05E8-C93C-141D-4B5D5DB399DC}"/>
              </a:ext>
            </a:extLst>
          </p:cNvPr>
          <p:cNvPicPr>
            <a:picLocks noChangeAspect="1"/>
          </p:cNvPicPr>
          <p:nvPr/>
        </p:nvPicPr>
        <p:blipFill>
          <a:blip r:embed="rId5"/>
          <a:stretch>
            <a:fillRect/>
          </a:stretch>
        </p:blipFill>
        <p:spPr>
          <a:xfrm>
            <a:off x="7248025" y="4315030"/>
            <a:ext cx="1699550" cy="638078"/>
          </a:xfrm>
          <a:prstGeom prst="rect">
            <a:avLst/>
          </a:prstGeom>
        </p:spPr>
      </p:pic>
      <p:pic>
        <p:nvPicPr>
          <p:cNvPr id="4" name="Picture 3" descr="A green and black logo&#10;&#10;Description automatically generated">
            <a:extLst>
              <a:ext uri="{FF2B5EF4-FFF2-40B4-BE49-F238E27FC236}">
                <a16:creationId xmlns:a16="http://schemas.microsoft.com/office/drawing/2014/main" id="{A75E10D1-5620-74D8-46F7-A370B323F680}"/>
              </a:ext>
            </a:extLst>
          </p:cNvPr>
          <p:cNvPicPr>
            <a:picLocks noChangeAspect="1"/>
          </p:cNvPicPr>
          <p:nvPr/>
        </p:nvPicPr>
        <p:blipFill>
          <a:blip r:embed="rId6"/>
          <a:stretch>
            <a:fillRect/>
          </a:stretch>
        </p:blipFill>
        <p:spPr>
          <a:xfrm>
            <a:off x="5640375" y="4315030"/>
            <a:ext cx="1607650" cy="63807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55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6;p53">
            <a:extLst>
              <a:ext uri="{FF2B5EF4-FFF2-40B4-BE49-F238E27FC236}">
                <a16:creationId xmlns:a16="http://schemas.microsoft.com/office/drawing/2014/main" id="{4B428046-A82D-B43E-08F6-D40B8E2A8183}"/>
              </a:ext>
            </a:extLst>
          </p:cNvPr>
          <p:cNvSpPr txBox="1">
            <a:spLocks/>
          </p:cNvSpPr>
          <p:nvPr/>
        </p:nvSpPr>
        <p:spPr>
          <a:xfrm>
            <a:off x="4114800" y="294640"/>
            <a:ext cx="4988560" cy="3727267"/>
          </a:xfrm>
          <a:prstGeom prst="rect">
            <a:avLst/>
          </a:prstGeom>
          <a:noFill/>
          <a:ln>
            <a:noFill/>
          </a:ln>
        </p:spPr>
        <p:txBody>
          <a:bodyPr spcFirstLastPara="1" wrap="square" lIns="91425" tIns="45700" rIns="91425" bIns="4570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8575">
              <a:spcBef>
                <a:spcPts val="0"/>
              </a:spcBef>
              <a:buClr>
                <a:schemeClr val="lt1"/>
              </a:buClr>
              <a:buSzPts val="2250"/>
              <a:buFont typeface="Arial" panose="020B0604020202020204" pitchFamily="34" charset="0"/>
              <a:buNone/>
            </a:pPr>
            <a:endParaRPr lang="en-US" sz="2000" b="1" dirty="0">
              <a:solidFill>
                <a:schemeClr val="bg1"/>
              </a:solidFill>
            </a:endParaRPr>
          </a:p>
          <a:p>
            <a:pPr>
              <a:buClr>
                <a:schemeClr val="lt1"/>
              </a:buClr>
              <a:buSzPts val="2250"/>
            </a:pPr>
            <a:endParaRPr lang="en-US" sz="2000" b="1" dirty="0">
              <a:solidFill>
                <a:schemeClr val="bg1"/>
              </a:solidFill>
            </a:endParaRPr>
          </a:p>
          <a:p>
            <a:pPr>
              <a:buClr>
                <a:schemeClr val="lt1"/>
              </a:buClr>
              <a:buSzPts val="2250"/>
            </a:pPr>
            <a:endParaRPr lang="en-US" sz="2000" b="1" dirty="0">
              <a:solidFill>
                <a:schemeClr val="bg1"/>
              </a:solidFill>
            </a:endParaRPr>
          </a:p>
          <a:p>
            <a:pPr>
              <a:buClr>
                <a:schemeClr val="lt1"/>
              </a:buClr>
              <a:buSzPts val="2250"/>
            </a:pPr>
            <a:endParaRPr lang="en-US" sz="2000" b="1" dirty="0">
              <a:solidFill>
                <a:schemeClr val="bg1"/>
              </a:solidFill>
            </a:endParaRPr>
          </a:p>
          <a:p>
            <a:pPr>
              <a:buClr>
                <a:schemeClr val="lt1"/>
              </a:buClr>
              <a:buSzPts val="2250"/>
            </a:pPr>
            <a:endParaRPr lang="en-US" sz="2000" b="1" dirty="0">
              <a:solidFill>
                <a:schemeClr val="bg1"/>
              </a:solidFill>
            </a:endParaRPr>
          </a:p>
          <a:p>
            <a:pPr>
              <a:buClr>
                <a:schemeClr val="lt1"/>
              </a:buClr>
              <a:buSzPts val="2250"/>
            </a:pPr>
            <a:r>
              <a:rPr lang="en-US" sz="2500" b="1" dirty="0">
                <a:solidFill>
                  <a:schemeClr val="bg1"/>
                </a:solidFill>
              </a:rPr>
              <a:t>Royalty and Affinity Programs</a:t>
            </a:r>
            <a:endParaRPr lang="en-US" sz="2500" dirty="0">
              <a:solidFill>
                <a:schemeClr val="bg1"/>
              </a:solidFill>
            </a:endParaRPr>
          </a:p>
          <a:p>
            <a:pPr>
              <a:buClr>
                <a:schemeClr val="lt1"/>
              </a:buClr>
              <a:buSzPts val="2250"/>
            </a:pPr>
            <a:r>
              <a:rPr lang="en-US" sz="2500" b="1" dirty="0">
                <a:solidFill>
                  <a:schemeClr val="bg1"/>
                </a:solidFill>
              </a:rPr>
              <a:t>Advertising and Sponsorships</a:t>
            </a:r>
            <a:endParaRPr lang="en-US" sz="2500" dirty="0">
              <a:solidFill>
                <a:schemeClr val="bg1"/>
              </a:solidFill>
            </a:endParaRPr>
          </a:p>
          <a:p>
            <a:pPr>
              <a:buClr>
                <a:schemeClr val="lt1"/>
              </a:buClr>
              <a:buSzPts val="2250"/>
            </a:pPr>
            <a:r>
              <a:rPr lang="en-US" sz="2500" b="1" dirty="0">
                <a:solidFill>
                  <a:schemeClr val="bg1"/>
                </a:solidFill>
              </a:rPr>
              <a:t>Education and Events</a:t>
            </a:r>
            <a:endParaRPr lang="en-US" sz="2500" dirty="0">
              <a:solidFill>
                <a:schemeClr val="bg1"/>
              </a:solidFill>
            </a:endParaRPr>
          </a:p>
          <a:p>
            <a:pPr>
              <a:buClr>
                <a:schemeClr val="lt1"/>
              </a:buClr>
              <a:buSzPts val="2250"/>
            </a:pPr>
            <a:r>
              <a:rPr lang="en-US" sz="2500" b="1" dirty="0">
                <a:solidFill>
                  <a:schemeClr val="bg1"/>
                </a:solidFill>
              </a:rPr>
              <a:t>Products and Services</a:t>
            </a:r>
            <a:endParaRPr lang="en-US" sz="2500" dirty="0">
              <a:solidFill>
                <a:schemeClr val="bg1"/>
              </a:solidFill>
            </a:endParaRPr>
          </a:p>
        </p:txBody>
      </p:sp>
      <p:sp>
        <p:nvSpPr>
          <p:cNvPr id="3" name="Google Shape;355;p53">
            <a:extLst>
              <a:ext uri="{FF2B5EF4-FFF2-40B4-BE49-F238E27FC236}">
                <a16:creationId xmlns:a16="http://schemas.microsoft.com/office/drawing/2014/main" id="{4AD736AE-BF87-F110-4034-A94C3B6DD766}"/>
              </a:ext>
            </a:extLst>
          </p:cNvPr>
          <p:cNvSpPr txBox="1">
            <a:spLocks/>
          </p:cNvSpPr>
          <p:nvPr/>
        </p:nvSpPr>
        <p:spPr>
          <a:xfrm>
            <a:off x="4114800" y="914400"/>
            <a:ext cx="4897120" cy="969900"/>
          </a:xfrm>
          <a:prstGeom prst="rect">
            <a:avLst/>
          </a:prstGeom>
          <a:noFill/>
          <a:ln>
            <a:noFill/>
          </a:ln>
        </p:spPr>
        <p:txBody>
          <a:bodyPr spcFirstLastPara="1" wrap="square" lIns="91425" tIns="45700" rIns="91425" bIns="4570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lt1"/>
              </a:buClr>
              <a:buSzPts val="3500"/>
              <a:buFont typeface="Century Gothic"/>
              <a:buNone/>
            </a:pPr>
            <a:r>
              <a:rPr lang="en-US" sz="4000" b="1" dirty="0">
                <a:solidFill>
                  <a:schemeClr val="bg1"/>
                </a:solidFill>
                <a:latin typeface="Calibri" panose="020F0502020204030204" pitchFamily="34" charset="0"/>
                <a:cs typeface="Calibri" panose="020F0502020204030204" pitchFamily="34" charset="0"/>
              </a:rPr>
              <a:t>Current Landscape of Non-Dues Revenue</a:t>
            </a:r>
          </a:p>
        </p:txBody>
      </p:sp>
      <p:pic>
        <p:nvPicPr>
          <p:cNvPr id="4" name="Google Shape;354;p53" descr="A canyon with a mountain in the background&#10;&#10;Description automatically generated">
            <a:extLst>
              <a:ext uri="{FF2B5EF4-FFF2-40B4-BE49-F238E27FC236}">
                <a16:creationId xmlns:a16="http://schemas.microsoft.com/office/drawing/2014/main" id="{8E9BAB57-2AF4-2D38-437E-AB748B5A964E}"/>
              </a:ext>
            </a:extLst>
          </p:cNvPr>
          <p:cNvPicPr preferRelativeResize="0"/>
          <p:nvPr/>
        </p:nvPicPr>
        <p:blipFill rotWithShape="1">
          <a:blip r:embed="rId3">
            <a:alphaModFix/>
          </a:blip>
          <a:srcRect l="48680" t="14500" r="8874" b="11274"/>
          <a:stretch/>
        </p:blipFill>
        <p:spPr>
          <a:xfrm>
            <a:off x="0" y="0"/>
            <a:ext cx="3921760" cy="5143500"/>
          </a:xfrm>
          <a:prstGeom prst="rect">
            <a:avLst/>
          </a:prstGeom>
          <a:noFill/>
          <a:ln>
            <a:noFill/>
          </a:ln>
        </p:spPr>
      </p:pic>
    </p:spTree>
    <p:extLst>
      <p:ext uri="{BB962C8B-B14F-4D97-AF65-F5344CB8AC3E}">
        <p14:creationId xmlns:p14="http://schemas.microsoft.com/office/powerpoint/2010/main" val="153722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4D9F22-66A5-21D4-B82D-F66E87B03CEC}"/>
              </a:ext>
            </a:extLst>
          </p:cNvPr>
          <p:cNvSpPr txBox="1"/>
          <p:nvPr/>
        </p:nvSpPr>
        <p:spPr>
          <a:xfrm>
            <a:off x="3574807" y="1614252"/>
            <a:ext cx="5378362" cy="2870016"/>
          </a:xfrm>
          <a:prstGeom prst="rect">
            <a:avLst/>
          </a:prstGeom>
          <a:noFill/>
        </p:spPr>
        <p:txBody>
          <a:bodyPr wrap="square">
            <a:spAutoFit/>
          </a:bodyPr>
          <a:lstStyle/>
          <a:p>
            <a:pPr marL="171450" lvl="0" indent="-171450" algn="l" rtl="0">
              <a:lnSpc>
                <a:spcPct val="80000"/>
              </a:lnSpc>
              <a:spcBef>
                <a:spcPts val="750"/>
              </a:spcBef>
              <a:spcAft>
                <a:spcPts val="0"/>
              </a:spcAft>
              <a:buClr>
                <a:schemeClr val="lt1"/>
              </a:buClr>
              <a:buSzPts val="2295"/>
              <a:buChar char="•"/>
            </a:pPr>
            <a:r>
              <a:rPr lang="en-US" sz="2500" b="1" dirty="0">
                <a:solidFill>
                  <a:schemeClr val="bg1"/>
                </a:solidFill>
                <a:latin typeface="Calibri" panose="020F0502020204030204" pitchFamily="34" charset="0"/>
                <a:cs typeface="Calibri" panose="020F0502020204030204" pitchFamily="34" charset="0"/>
              </a:rPr>
              <a:t>Consulting Services</a:t>
            </a:r>
            <a:endParaRPr lang="en-US" sz="2500" dirty="0">
              <a:solidFill>
                <a:schemeClr val="bg1"/>
              </a:solidFill>
              <a:latin typeface="Calibri" panose="020F0502020204030204" pitchFamily="34" charset="0"/>
              <a:cs typeface="Calibri" panose="020F0502020204030204" pitchFamily="34" charset="0"/>
            </a:endParaRPr>
          </a:p>
          <a:p>
            <a:pPr marL="171450" lvl="0" indent="-171450" algn="l" rtl="0">
              <a:lnSpc>
                <a:spcPct val="80000"/>
              </a:lnSpc>
              <a:spcBef>
                <a:spcPts val="750"/>
              </a:spcBef>
              <a:spcAft>
                <a:spcPts val="0"/>
              </a:spcAft>
              <a:buClr>
                <a:schemeClr val="lt1"/>
              </a:buClr>
              <a:buSzPts val="2295"/>
              <a:buChar char="•"/>
            </a:pPr>
            <a:r>
              <a:rPr lang="en-US" sz="2500" b="1" dirty="0">
                <a:solidFill>
                  <a:schemeClr val="bg1"/>
                </a:solidFill>
                <a:latin typeface="Calibri" panose="020F0502020204030204" pitchFamily="34" charset="0"/>
                <a:cs typeface="Calibri" panose="020F0502020204030204" pitchFamily="34" charset="0"/>
              </a:rPr>
              <a:t>Corporate Sponsorships (DEI)</a:t>
            </a:r>
          </a:p>
          <a:p>
            <a:pPr marL="171450" lvl="0" indent="-171450" algn="l" rtl="0">
              <a:lnSpc>
                <a:spcPct val="80000"/>
              </a:lnSpc>
              <a:spcBef>
                <a:spcPts val="750"/>
              </a:spcBef>
              <a:spcAft>
                <a:spcPts val="0"/>
              </a:spcAft>
              <a:buClr>
                <a:schemeClr val="lt1"/>
              </a:buClr>
              <a:buSzPts val="2295"/>
              <a:buChar char="•"/>
            </a:pPr>
            <a:r>
              <a:rPr lang="en-US" sz="2500" b="1" dirty="0">
                <a:solidFill>
                  <a:schemeClr val="bg1"/>
                </a:solidFill>
                <a:latin typeface="Calibri" panose="020F0502020204030204" pitchFamily="34" charset="0"/>
                <a:cs typeface="Calibri" panose="020F0502020204030204" pitchFamily="34" charset="0"/>
              </a:rPr>
              <a:t>Career Assistance &amp; Univ Partnerships </a:t>
            </a:r>
          </a:p>
          <a:p>
            <a:pPr marL="171450" lvl="0" indent="-171450" algn="l" rtl="0">
              <a:lnSpc>
                <a:spcPct val="80000"/>
              </a:lnSpc>
              <a:spcBef>
                <a:spcPts val="750"/>
              </a:spcBef>
              <a:spcAft>
                <a:spcPts val="0"/>
              </a:spcAft>
              <a:buClr>
                <a:schemeClr val="lt1"/>
              </a:buClr>
              <a:buSzPts val="2295"/>
              <a:buChar char="•"/>
            </a:pPr>
            <a:r>
              <a:rPr lang="en-US" sz="2500" b="1" dirty="0">
                <a:solidFill>
                  <a:schemeClr val="bg1"/>
                </a:solidFill>
                <a:latin typeface="Calibri" panose="020F0502020204030204" pitchFamily="34" charset="0"/>
                <a:cs typeface="Calibri" panose="020F0502020204030204" pitchFamily="34" charset="0"/>
              </a:rPr>
              <a:t>Accelerator Programs</a:t>
            </a:r>
          </a:p>
          <a:p>
            <a:pPr marL="171450" lvl="0" indent="-171450" algn="l" rtl="0">
              <a:lnSpc>
                <a:spcPct val="80000"/>
              </a:lnSpc>
              <a:spcBef>
                <a:spcPts val="750"/>
              </a:spcBef>
              <a:spcAft>
                <a:spcPts val="0"/>
              </a:spcAft>
              <a:buSzPts val="2295"/>
              <a:buChar char="•"/>
            </a:pPr>
            <a:r>
              <a:rPr lang="en-US" sz="2500" b="1" dirty="0">
                <a:solidFill>
                  <a:schemeClr val="bg1"/>
                </a:solidFill>
                <a:latin typeface="Calibri" panose="020F0502020204030204" pitchFamily="34" charset="0"/>
                <a:cs typeface="Calibri" panose="020F0502020204030204" pitchFamily="34" charset="0"/>
              </a:rPr>
              <a:t>Market Intelligence</a:t>
            </a:r>
          </a:p>
          <a:p>
            <a:pPr marL="171450" lvl="0" indent="-171450" algn="l" rtl="0">
              <a:lnSpc>
                <a:spcPct val="80000"/>
              </a:lnSpc>
              <a:spcBef>
                <a:spcPts val="750"/>
              </a:spcBef>
              <a:spcAft>
                <a:spcPts val="0"/>
              </a:spcAft>
              <a:buClr>
                <a:schemeClr val="lt1"/>
              </a:buClr>
              <a:buSzPts val="2295"/>
              <a:buChar char="•"/>
            </a:pPr>
            <a:r>
              <a:rPr lang="en-US" sz="2500" b="1" dirty="0">
                <a:solidFill>
                  <a:schemeClr val="bg1"/>
                </a:solidFill>
                <a:latin typeface="Calibri" panose="020F0502020204030204" pitchFamily="34" charset="0"/>
                <a:cs typeface="Calibri" panose="020F0502020204030204" pitchFamily="34" charset="0"/>
              </a:rPr>
              <a:t>Mergers &amp; Acquisitions</a:t>
            </a:r>
          </a:p>
          <a:p>
            <a:pPr marL="171450" lvl="0" indent="-171450" algn="l" rtl="0">
              <a:lnSpc>
                <a:spcPct val="80000"/>
              </a:lnSpc>
              <a:spcBef>
                <a:spcPts val="750"/>
              </a:spcBef>
              <a:spcAft>
                <a:spcPts val="0"/>
              </a:spcAft>
              <a:buSzPts val="2295"/>
              <a:buChar char="•"/>
            </a:pPr>
            <a:r>
              <a:rPr lang="en-US" sz="2500" b="1" dirty="0">
                <a:solidFill>
                  <a:schemeClr val="bg1"/>
                </a:solidFill>
                <a:latin typeface="Calibri" panose="020F0502020204030204" pitchFamily="34" charset="0"/>
                <a:cs typeface="Calibri" panose="020F0502020204030204" pitchFamily="34" charset="0"/>
              </a:rPr>
              <a:t>Reimagined Affinity Programs</a:t>
            </a:r>
          </a:p>
        </p:txBody>
      </p:sp>
      <p:sp>
        <p:nvSpPr>
          <p:cNvPr id="5" name="Google Shape;347;p52">
            <a:extLst>
              <a:ext uri="{FF2B5EF4-FFF2-40B4-BE49-F238E27FC236}">
                <a16:creationId xmlns:a16="http://schemas.microsoft.com/office/drawing/2014/main" id="{F283C6A5-F1D6-DA31-040A-6C653F0E72FC}"/>
              </a:ext>
            </a:extLst>
          </p:cNvPr>
          <p:cNvSpPr txBox="1">
            <a:spLocks/>
          </p:cNvSpPr>
          <p:nvPr/>
        </p:nvSpPr>
        <p:spPr>
          <a:xfrm>
            <a:off x="3649649" y="476352"/>
            <a:ext cx="5494350" cy="969900"/>
          </a:xfrm>
          <a:prstGeom prst="rect">
            <a:avLst/>
          </a:prstGeom>
          <a:noFill/>
          <a:ln>
            <a:noFill/>
          </a:ln>
        </p:spPr>
        <p:txBody>
          <a:bodyPr spcFirstLastPara="1" wrap="square" lIns="91425" tIns="45700" rIns="91425" bIns="4570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lt1"/>
              </a:buClr>
              <a:buSzPts val="3000"/>
              <a:buFont typeface="Century Gothic"/>
              <a:buNone/>
            </a:pPr>
            <a:r>
              <a:rPr lang="en-US" sz="4000" b="1" dirty="0">
                <a:solidFill>
                  <a:schemeClr val="bg1"/>
                </a:solidFill>
                <a:latin typeface="+mn-lt"/>
                <a:cs typeface="Arial" panose="020B0604020202020204" pitchFamily="34" charset="0"/>
              </a:rPr>
              <a:t>What’s New In the World of Non-Dues Revenue</a:t>
            </a:r>
            <a:endParaRPr lang="en-US" sz="4000" dirty="0">
              <a:solidFill>
                <a:schemeClr val="bg1"/>
              </a:solidFill>
              <a:latin typeface="+mn-lt"/>
              <a:cs typeface="Arial" panose="020B0604020202020204" pitchFamily="34" charset="0"/>
            </a:endParaRPr>
          </a:p>
        </p:txBody>
      </p:sp>
      <p:pic>
        <p:nvPicPr>
          <p:cNvPr id="4" name="Google Shape;649;p89" descr="A canyon with a mountain in the background&#10;&#10;Description automatically generated">
            <a:extLst>
              <a:ext uri="{FF2B5EF4-FFF2-40B4-BE49-F238E27FC236}">
                <a16:creationId xmlns:a16="http://schemas.microsoft.com/office/drawing/2014/main" id="{30EC3741-8150-E567-AD69-28013C5DF7F0}"/>
              </a:ext>
            </a:extLst>
          </p:cNvPr>
          <p:cNvPicPr preferRelativeResize="0"/>
          <p:nvPr/>
        </p:nvPicPr>
        <p:blipFill rotWithShape="1">
          <a:blip r:embed="rId3">
            <a:alphaModFix/>
          </a:blip>
          <a:srcRect r="18564"/>
          <a:stretch/>
        </p:blipFill>
        <p:spPr>
          <a:xfrm>
            <a:off x="-3871748" y="-1037985"/>
            <a:ext cx="7446555" cy="12192000"/>
          </a:xfrm>
          <a:prstGeom prst="rect">
            <a:avLst/>
          </a:prstGeom>
          <a:noFill/>
          <a:ln>
            <a:noFill/>
          </a:ln>
        </p:spPr>
      </p:pic>
    </p:spTree>
    <p:extLst>
      <p:ext uri="{BB962C8B-B14F-4D97-AF65-F5344CB8AC3E}">
        <p14:creationId xmlns:p14="http://schemas.microsoft.com/office/powerpoint/2010/main" val="56697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5" descr="A person standing in front of a canyon&#10;&#10;Description automatically generated"/>
          <p:cNvPicPr preferRelativeResize="0"/>
          <p:nvPr/>
        </p:nvPicPr>
        <p:blipFill rotWithShape="1">
          <a:blip r:embed="rId3">
            <a:alphaModFix/>
          </a:blip>
          <a:srcRect/>
          <a:stretch/>
        </p:blipFill>
        <p:spPr>
          <a:xfrm>
            <a:off x="0" y="0"/>
            <a:ext cx="9242947" cy="6932210"/>
          </a:xfrm>
          <a:prstGeom prst="rect">
            <a:avLst/>
          </a:prstGeom>
          <a:noFill/>
          <a:ln>
            <a:noFill/>
          </a:ln>
        </p:spPr>
      </p:pic>
      <p:sp>
        <p:nvSpPr>
          <p:cNvPr id="371" name="Google Shape;371;p55"/>
          <p:cNvSpPr txBox="1">
            <a:spLocks noGrp="1"/>
          </p:cNvSpPr>
          <p:nvPr>
            <p:ph type="title"/>
          </p:nvPr>
        </p:nvSpPr>
        <p:spPr>
          <a:xfrm>
            <a:off x="514350" y="230802"/>
            <a:ext cx="645810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entury Gothic"/>
              <a:buNone/>
            </a:pPr>
            <a:r>
              <a:rPr lang="en" sz="3500" b="1" dirty="0">
                <a:latin typeface="Calibri" panose="020F0502020204030204" pitchFamily="34" charset="0"/>
                <a:cs typeface="Calibri" panose="020F0502020204030204" pitchFamily="34" charset="0"/>
              </a:rPr>
              <a:t>THE BEST REVENUE IDEAS</a:t>
            </a:r>
            <a:endParaRPr sz="3500" dirty="0">
              <a:latin typeface="Calibri" panose="020F0502020204030204" pitchFamily="34" charset="0"/>
              <a:cs typeface="Calibri" panose="020F0502020204030204" pitchFamily="34" charset="0"/>
            </a:endParaRPr>
          </a:p>
        </p:txBody>
      </p:sp>
      <p:pic>
        <p:nvPicPr>
          <p:cNvPr id="372" name="Google Shape;372;p55"/>
          <p:cNvPicPr preferRelativeResize="0"/>
          <p:nvPr/>
        </p:nvPicPr>
        <p:blipFill>
          <a:blip r:embed="rId4">
            <a:alphaModFix/>
          </a:blip>
          <a:stretch>
            <a:fillRect/>
          </a:stretch>
        </p:blipFill>
        <p:spPr>
          <a:xfrm>
            <a:off x="470975" y="1200700"/>
            <a:ext cx="3882752" cy="3687477"/>
          </a:xfrm>
          <a:prstGeom prst="rect">
            <a:avLst/>
          </a:prstGeom>
          <a:noFill/>
          <a:ln>
            <a:noFill/>
          </a:ln>
        </p:spPr>
      </p:pic>
      <p:pic>
        <p:nvPicPr>
          <p:cNvPr id="3" name="Picture 2" descr="A black background with white text&#10;&#10;Description automatically generated">
            <a:extLst>
              <a:ext uri="{FF2B5EF4-FFF2-40B4-BE49-F238E27FC236}">
                <a16:creationId xmlns:a16="http://schemas.microsoft.com/office/drawing/2014/main" id="{84F96A17-828E-8666-C5E2-3B3E067AE027}"/>
              </a:ext>
            </a:extLst>
          </p:cNvPr>
          <p:cNvPicPr>
            <a:picLocks noChangeAspect="1"/>
          </p:cNvPicPr>
          <p:nvPr/>
        </p:nvPicPr>
        <p:blipFill>
          <a:blip r:embed="rId5"/>
          <a:stretch>
            <a:fillRect/>
          </a:stretch>
        </p:blipFill>
        <p:spPr>
          <a:xfrm>
            <a:off x="7171691" y="4399322"/>
            <a:ext cx="1708150" cy="64130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56"/>
          <p:cNvPicPr preferRelativeResize="0"/>
          <p:nvPr/>
        </p:nvPicPr>
        <p:blipFill>
          <a:blip r:embed="rId3">
            <a:alphaModFix/>
          </a:blip>
          <a:stretch>
            <a:fillRect/>
          </a:stretch>
        </p:blipFill>
        <p:spPr>
          <a:xfrm>
            <a:off x="-68620" y="-1642121"/>
            <a:ext cx="9281234" cy="6960948"/>
          </a:xfrm>
          <a:prstGeom prst="rect">
            <a:avLst/>
          </a:prstGeom>
          <a:noFill/>
          <a:ln>
            <a:noFill/>
          </a:ln>
        </p:spPr>
      </p:pic>
      <p:sp>
        <p:nvSpPr>
          <p:cNvPr id="380" name="Google Shape;380;p56"/>
          <p:cNvSpPr txBox="1">
            <a:spLocks noGrp="1"/>
          </p:cNvSpPr>
          <p:nvPr>
            <p:ph type="body" idx="1"/>
          </p:nvPr>
        </p:nvSpPr>
        <p:spPr>
          <a:xfrm>
            <a:off x="3390866" y="689675"/>
            <a:ext cx="5684520" cy="3318825"/>
          </a:xfrm>
          <a:prstGeom prst="rect">
            <a:avLst/>
          </a:prstGeom>
          <a:solidFill>
            <a:schemeClr val="dk1">
              <a:alpha val="35690"/>
            </a:schemeClr>
          </a:solidFill>
          <a:ln>
            <a:noFill/>
          </a:ln>
        </p:spPr>
        <p:txBody>
          <a:bodyPr spcFirstLastPara="1" wrap="square" lIns="91425" tIns="45700" rIns="91425" bIns="45700" anchor="t" anchorCtr="0">
            <a:noAutofit/>
          </a:bodyPr>
          <a:lstStyle/>
          <a:p>
            <a:pPr marL="171450" lvl="0" indent="-25717" algn="l" rtl="0">
              <a:lnSpc>
                <a:spcPct val="80000"/>
              </a:lnSpc>
              <a:spcBef>
                <a:spcPts val="0"/>
              </a:spcBef>
              <a:spcAft>
                <a:spcPts val="0"/>
              </a:spcAft>
              <a:buClr>
                <a:schemeClr val="lt1"/>
              </a:buClr>
              <a:buSzPts val="2295"/>
              <a:buNone/>
            </a:pPr>
            <a:endParaRPr lang="en-US" sz="2295" b="1" dirty="0">
              <a:solidFill>
                <a:schemeClr val="bg1"/>
              </a:solidFill>
            </a:endParaRPr>
          </a:p>
          <a:p>
            <a:pPr marL="171450" lvl="0" indent="-25717" algn="l" rtl="0">
              <a:lnSpc>
                <a:spcPct val="80000"/>
              </a:lnSpc>
              <a:spcBef>
                <a:spcPts val="0"/>
              </a:spcBef>
              <a:spcAft>
                <a:spcPts val="0"/>
              </a:spcAft>
              <a:buClr>
                <a:schemeClr val="lt1"/>
              </a:buClr>
              <a:buSzPts val="2295"/>
              <a:buNone/>
            </a:pPr>
            <a:endParaRPr lang="en-US" sz="2295" b="1" dirty="0">
              <a:solidFill>
                <a:schemeClr val="bg1"/>
              </a:solidFill>
            </a:endParaRPr>
          </a:p>
          <a:p>
            <a:pPr marL="171450" lvl="0" indent="-25717" algn="l" rtl="0">
              <a:lnSpc>
                <a:spcPct val="80000"/>
              </a:lnSpc>
              <a:spcBef>
                <a:spcPts val="0"/>
              </a:spcBef>
              <a:spcAft>
                <a:spcPts val="0"/>
              </a:spcAft>
              <a:buClr>
                <a:schemeClr val="lt1"/>
              </a:buClr>
              <a:buSzPts val="2295"/>
              <a:buNone/>
            </a:pPr>
            <a:endParaRPr sz="2295" b="1" dirty="0">
              <a:solidFill>
                <a:schemeClr val="bg1"/>
              </a:solidFill>
            </a:endParaRPr>
          </a:p>
          <a:p>
            <a:pPr marL="171450" lvl="0" indent="-171450" algn="l" rtl="0">
              <a:lnSpc>
                <a:spcPct val="80000"/>
              </a:lnSpc>
              <a:spcBef>
                <a:spcPts val="750"/>
              </a:spcBef>
              <a:spcAft>
                <a:spcPts val="0"/>
              </a:spcAft>
              <a:buClr>
                <a:schemeClr val="lt1"/>
              </a:buClr>
              <a:buSzPts val="2295"/>
              <a:buChar char="•"/>
            </a:pPr>
            <a:r>
              <a:rPr lang="en" sz="2500" b="1" dirty="0">
                <a:solidFill>
                  <a:schemeClr val="bg1"/>
                </a:solidFill>
              </a:rPr>
              <a:t>Anecdotal Interest </a:t>
            </a:r>
            <a:endParaRPr sz="2500" b="1" dirty="0">
              <a:solidFill>
                <a:schemeClr val="bg1"/>
              </a:solidFill>
            </a:endParaRPr>
          </a:p>
          <a:p>
            <a:pPr marL="171450" lvl="0" indent="-171450" algn="l" rtl="0">
              <a:lnSpc>
                <a:spcPct val="80000"/>
              </a:lnSpc>
              <a:spcBef>
                <a:spcPts val="750"/>
              </a:spcBef>
              <a:spcAft>
                <a:spcPts val="0"/>
              </a:spcAft>
              <a:buSzPts val="2295"/>
              <a:buChar char="•"/>
            </a:pPr>
            <a:r>
              <a:rPr lang="en" sz="2500" b="1" dirty="0">
                <a:solidFill>
                  <a:schemeClr val="bg1"/>
                </a:solidFill>
              </a:rPr>
              <a:t>Trends Spotted by Board</a:t>
            </a:r>
            <a:endParaRPr sz="2500" b="1" dirty="0">
              <a:solidFill>
                <a:schemeClr val="bg1"/>
              </a:solidFill>
            </a:endParaRPr>
          </a:p>
          <a:p>
            <a:pPr marL="171450" lvl="0" indent="-171450" algn="l" rtl="0">
              <a:lnSpc>
                <a:spcPct val="80000"/>
              </a:lnSpc>
              <a:spcBef>
                <a:spcPts val="750"/>
              </a:spcBef>
              <a:spcAft>
                <a:spcPts val="0"/>
              </a:spcAft>
              <a:buSzPts val="2295"/>
              <a:buChar char="•"/>
            </a:pPr>
            <a:r>
              <a:rPr lang="en" sz="2500" b="1" dirty="0">
                <a:solidFill>
                  <a:schemeClr val="bg1"/>
                </a:solidFill>
              </a:rPr>
              <a:t>Volunteer Passion</a:t>
            </a:r>
            <a:endParaRPr sz="2500" b="1" dirty="0">
              <a:solidFill>
                <a:schemeClr val="bg1"/>
              </a:solidFill>
            </a:endParaRPr>
          </a:p>
          <a:p>
            <a:pPr marL="171450" lvl="0" indent="-171450" algn="l" rtl="0">
              <a:lnSpc>
                <a:spcPct val="80000"/>
              </a:lnSpc>
              <a:spcBef>
                <a:spcPts val="750"/>
              </a:spcBef>
              <a:spcAft>
                <a:spcPts val="0"/>
              </a:spcAft>
              <a:buSzPts val="2295"/>
              <a:buChar char="•"/>
            </a:pPr>
            <a:r>
              <a:rPr lang="en" sz="2500" b="1" dirty="0">
                <a:solidFill>
                  <a:schemeClr val="bg1"/>
                </a:solidFill>
              </a:rPr>
              <a:t>Necessity for Budget</a:t>
            </a:r>
            <a:endParaRPr sz="2500" b="1" dirty="0">
              <a:solidFill>
                <a:schemeClr val="bg1"/>
              </a:solidFill>
            </a:endParaRPr>
          </a:p>
          <a:p>
            <a:pPr marL="171450" lvl="0" indent="-171450" algn="l" rtl="0">
              <a:lnSpc>
                <a:spcPct val="80000"/>
              </a:lnSpc>
              <a:spcBef>
                <a:spcPts val="750"/>
              </a:spcBef>
              <a:spcAft>
                <a:spcPts val="0"/>
              </a:spcAft>
              <a:buSzPts val="2295"/>
              <a:buChar char="•"/>
            </a:pPr>
            <a:r>
              <a:rPr lang="en" sz="2500" b="1" dirty="0">
                <a:solidFill>
                  <a:schemeClr val="bg1"/>
                </a:solidFill>
              </a:rPr>
              <a:t>Sessions Like This One</a:t>
            </a:r>
            <a:endParaRPr sz="2500" b="1" dirty="0">
              <a:solidFill>
                <a:schemeClr val="bg1"/>
              </a:solidFill>
            </a:endParaRPr>
          </a:p>
          <a:p>
            <a:pPr marL="0" lvl="0" indent="0" algn="l" rtl="0">
              <a:lnSpc>
                <a:spcPct val="80000"/>
              </a:lnSpc>
              <a:spcBef>
                <a:spcPts val="750"/>
              </a:spcBef>
              <a:spcAft>
                <a:spcPts val="0"/>
              </a:spcAft>
              <a:buNone/>
            </a:pPr>
            <a:endParaRPr sz="2295" b="1" dirty="0">
              <a:solidFill>
                <a:schemeClr val="bg1"/>
              </a:solidFill>
            </a:endParaRPr>
          </a:p>
          <a:p>
            <a:pPr marL="171450" lvl="0" indent="-50037" algn="l" rtl="0">
              <a:lnSpc>
                <a:spcPct val="80000"/>
              </a:lnSpc>
              <a:spcBef>
                <a:spcPts val="750"/>
              </a:spcBef>
              <a:spcAft>
                <a:spcPts val="0"/>
              </a:spcAft>
              <a:buClr>
                <a:schemeClr val="lt1"/>
              </a:buClr>
              <a:buSzPts val="1912"/>
              <a:buNone/>
            </a:pPr>
            <a:endParaRPr sz="1912" b="1" dirty="0">
              <a:solidFill>
                <a:schemeClr val="bg1"/>
              </a:solidFill>
            </a:endParaRPr>
          </a:p>
        </p:txBody>
      </p:sp>
      <p:sp>
        <p:nvSpPr>
          <p:cNvPr id="379" name="Google Shape;379;p56"/>
          <p:cNvSpPr txBox="1">
            <a:spLocks noGrp="1"/>
          </p:cNvSpPr>
          <p:nvPr>
            <p:ph type="title"/>
          </p:nvPr>
        </p:nvSpPr>
        <p:spPr>
          <a:xfrm>
            <a:off x="3459480" y="689675"/>
            <a:ext cx="5684520" cy="96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000"/>
              <a:buFont typeface="Century Gothic"/>
              <a:buNone/>
            </a:pPr>
            <a:r>
              <a:rPr lang="en" sz="4000" b="1" dirty="0">
                <a:solidFill>
                  <a:schemeClr val="bg1"/>
                </a:solidFill>
                <a:latin typeface="Calibri" panose="020F0502020204030204" pitchFamily="34" charset="0"/>
                <a:cs typeface="Calibri" panose="020F0502020204030204" pitchFamily="34" charset="0"/>
              </a:rPr>
              <a:t>Motives for </a:t>
            </a:r>
            <a:r>
              <a:rPr lang="en-US" sz="4000" b="1" dirty="0">
                <a:solidFill>
                  <a:schemeClr val="bg1"/>
                </a:solidFill>
                <a:latin typeface="Calibri" panose="020F0502020204030204" pitchFamily="34" charset="0"/>
                <a:cs typeface="Calibri" panose="020F0502020204030204" pitchFamily="34" charset="0"/>
              </a:rPr>
              <a:t>N</a:t>
            </a:r>
            <a:r>
              <a:rPr lang="en" sz="4000" b="1" dirty="0" err="1">
                <a:solidFill>
                  <a:schemeClr val="bg1"/>
                </a:solidFill>
                <a:latin typeface="Calibri" panose="020F0502020204030204" pitchFamily="34" charset="0"/>
                <a:cs typeface="Calibri" panose="020F0502020204030204" pitchFamily="34" charset="0"/>
              </a:rPr>
              <a:t>ew</a:t>
            </a:r>
            <a:r>
              <a:rPr lang="en" sz="4000" b="1" dirty="0">
                <a:solidFill>
                  <a:schemeClr val="bg1"/>
                </a:solidFill>
                <a:latin typeface="Calibri" panose="020F0502020204030204" pitchFamily="34" charset="0"/>
                <a:cs typeface="Calibri" panose="020F0502020204030204" pitchFamily="34" charset="0"/>
              </a:rPr>
              <a:t> Ideas</a:t>
            </a:r>
            <a:endParaRPr sz="4000" b="1" dirty="0">
              <a:solidFill>
                <a:schemeClr val="bg1"/>
              </a:solidFill>
              <a:latin typeface="Calibri" panose="020F0502020204030204" pitchFamily="34" charset="0"/>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2234184E-98A6-D177-BB8F-5CD83F519300}"/>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4" name="Google Shape;658;p90" descr="A group of sheep standing on top of a mountain&#10;&#10;Description automatically generated">
            <a:extLst>
              <a:ext uri="{FF2B5EF4-FFF2-40B4-BE49-F238E27FC236}">
                <a16:creationId xmlns:a16="http://schemas.microsoft.com/office/drawing/2014/main" id="{16A16019-72C3-DEC8-2E31-4DA07CCDB4D9}"/>
              </a:ext>
            </a:extLst>
          </p:cNvPr>
          <p:cNvPicPr preferRelativeResize="0"/>
          <p:nvPr/>
        </p:nvPicPr>
        <p:blipFill rotWithShape="1">
          <a:blip r:embed="rId3">
            <a:alphaModFix/>
          </a:blip>
          <a:srcRect l="4476" t="37584" r="279" b="39831"/>
          <a:stretch/>
        </p:blipFill>
        <p:spPr>
          <a:xfrm>
            <a:off x="0" y="883920"/>
            <a:ext cx="9144000" cy="3677920"/>
          </a:xfrm>
          <a:prstGeom prst="rect">
            <a:avLst/>
          </a:prstGeom>
          <a:noFill/>
          <a:ln>
            <a:noFill/>
          </a:ln>
        </p:spPr>
      </p:pic>
      <p:sp>
        <p:nvSpPr>
          <p:cNvPr id="363" name="Google Shape;363;p54"/>
          <p:cNvSpPr txBox="1">
            <a:spLocks noGrp="1"/>
          </p:cNvSpPr>
          <p:nvPr>
            <p:ph type="title"/>
          </p:nvPr>
        </p:nvSpPr>
        <p:spPr>
          <a:xfrm>
            <a:off x="0" y="2129080"/>
            <a:ext cx="9144000" cy="155347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500"/>
              <a:buFont typeface="Century Gothic"/>
              <a:buNone/>
            </a:pPr>
            <a:r>
              <a:rPr lang="en-US" sz="4000" b="1" dirty="0">
                <a:solidFill>
                  <a:schemeClr val="bg1"/>
                </a:solidFill>
                <a:latin typeface="Calibri" panose="020F0502020204030204" pitchFamily="34" charset="0"/>
                <a:cs typeface="Calibri" panose="020F0502020204030204" pitchFamily="34" charset="0"/>
              </a:rPr>
              <a:t>How This is Going to Work</a:t>
            </a:r>
            <a:endParaRPr sz="40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7" descr="A person standing on a rocky beach&#10;&#10;Description automatically generated"/>
          <p:cNvPicPr preferRelativeResize="0"/>
          <p:nvPr/>
        </p:nvPicPr>
        <p:blipFill rotWithShape="1">
          <a:blip r:embed="rId3">
            <a:alphaModFix/>
          </a:blip>
          <a:srcRect/>
          <a:stretch/>
        </p:blipFill>
        <p:spPr>
          <a:xfrm>
            <a:off x="-245659" y="-2800918"/>
            <a:ext cx="9389658" cy="12519544"/>
          </a:xfrm>
          <a:prstGeom prst="rect">
            <a:avLst/>
          </a:prstGeom>
          <a:noFill/>
          <a:ln>
            <a:noFill/>
          </a:ln>
        </p:spPr>
      </p:pic>
      <p:sp>
        <p:nvSpPr>
          <p:cNvPr id="387" name="Google Shape;387;p57"/>
          <p:cNvSpPr txBox="1">
            <a:spLocks noGrp="1"/>
          </p:cNvSpPr>
          <p:nvPr>
            <p:ph type="title"/>
          </p:nvPr>
        </p:nvSpPr>
        <p:spPr>
          <a:xfrm>
            <a:off x="159509" y="196729"/>
            <a:ext cx="3725868" cy="2101800"/>
          </a:xfrm>
          <a:prstGeom prst="rect">
            <a:avLst/>
          </a:prstGeom>
          <a:solidFill>
            <a:schemeClr val="dk1">
              <a:alpha val="56860"/>
            </a:schemeClr>
          </a:solidFill>
          <a:ln>
            <a:noFill/>
          </a:ln>
        </p:spPr>
        <p:txBody>
          <a:bodyPr spcFirstLastPara="1" wrap="square" lIns="274320" tIns="45700" rIns="91425" bIns="45700" anchor="ctr" anchorCtr="0">
            <a:noAutofit/>
          </a:bodyPr>
          <a:lstStyle/>
          <a:p>
            <a:pPr marL="0" lvl="0" indent="0" algn="l" rtl="0">
              <a:lnSpc>
                <a:spcPct val="90000"/>
              </a:lnSpc>
              <a:spcBef>
                <a:spcPts val="0"/>
              </a:spcBef>
              <a:spcAft>
                <a:spcPts val="0"/>
              </a:spcAft>
              <a:buClr>
                <a:schemeClr val="lt1"/>
              </a:buClr>
              <a:buSzPts val="3500"/>
              <a:buFont typeface="Century Gothic"/>
              <a:buNone/>
            </a:pPr>
            <a:r>
              <a:rPr lang="en" sz="4000" b="1" dirty="0">
                <a:solidFill>
                  <a:schemeClr val="bg1"/>
                </a:solidFill>
                <a:latin typeface="Calibri" panose="020F0502020204030204" pitchFamily="34" charset="0"/>
                <a:cs typeface="Calibri" panose="020F0502020204030204" pitchFamily="34" charset="0"/>
              </a:rPr>
              <a:t>#1 SPONSORED RETARGETING</a:t>
            </a:r>
            <a:endParaRPr sz="4000" b="1" dirty="0">
              <a:solidFill>
                <a:schemeClr val="bg1"/>
              </a:solidFill>
              <a:latin typeface="Calibri" panose="020F0502020204030204" pitchFamily="34" charset="0"/>
              <a:cs typeface="Calibri" panose="020F0502020204030204" pitchFamily="34" charset="0"/>
            </a:endParaRPr>
          </a:p>
        </p:txBody>
      </p:sp>
      <p:sp>
        <p:nvSpPr>
          <p:cNvPr id="388" name="Google Shape;388;p57"/>
          <p:cNvSpPr txBox="1">
            <a:spLocks noGrp="1"/>
          </p:cNvSpPr>
          <p:nvPr>
            <p:ph type="body" idx="1"/>
          </p:nvPr>
        </p:nvSpPr>
        <p:spPr>
          <a:xfrm>
            <a:off x="159510" y="2298365"/>
            <a:ext cx="3725867" cy="1216112"/>
          </a:xfrm>
          <a:prstGeom prst="rect">
            <a:avLst/>
          </a:prstGeom>
          <a:solidFill>
            <a:schemeClr val="dk1">
              <a:alpha val="56860"/>
            </a:schemeClr>
          </a:solidFill>
          <a:ln>
            <a:noFill/>
          </a:ln>
        </p:spPr>
        <p:txBody>
          <a:bodyPr spcFirstLastPara="1" wrap="square" lIns="274320" tIns="45700" rIns="91425" bIns="45700" anchor="t" anchorCtr="0">
            <a:noAutofit/>
          </a:bodyPr>
          <a:lstStyle/>
          <a:p>
            <a:pPr marL="0" lvl="0" indent="0" algn="l" rtl="0">
              <a:lnSpc>
                <a:spcPct val="80000"/>
              </a:lnSpc>
              <a:spcBef>
                <a:spcPts val="0"/>
              </a:spcBef>
              <a:spcAft>
                <a:spcPts val="0"/>
              </a:spcAft>
              <a:buClr>
                <a:schemeClr val="lt1"/>
              </a:buClr>
              <a:buSzPts val="3468"/>
              <a:buNone/>
            </a:pPr>
            <a:r>
              <a:rPr lang="en" sz="2500" dirty="0">
                <a:solidFill>
                  <a:schemeClr val="bg1"/>
                </a:solidFill>
              </a:rPr>
              <a:t>Retargeting the sponsor’s ad to the visitors of your website. </a:t>
            </a:r>
            <a:endParaRPr sz="2500"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AF9A9272-4522-058F-B1D1-264D1B1BB4DB}"/>
              </a:ext>
            </a:extLst>
          </p:cNvPr>
          <p:cNvPicPr>
            <a:picLocks noChangeAspect="1"/>
          </p:cNvPicPr>
          <p:nvPr/>
        </p:nvPicPr>
        <p:blipFill>
          <a:blip r:embed="rId4"/>
          <a:stretch>
            <a:fillRect/>
          </a:stretch>
        </p:blipFill>
        <p:spPr>
          <a:xfrm>
            <a:off x="7171691" y="4399322"/>
            <a:ext cx="1708150" cy="641307"/>
          </a:xfrm>
          <a:prstGeom prst="rect">
            <a:avLst/>
          </a:prstGeom>
        </p:spPr>
      </p:pic>
    </p:spTree>
  </p:cSld>
  <p:clrMapOvr>
    <a:masterClrMapping/>
  </p:clrMapOvr>
</p:sld>
</file>

<file path=ppt/theme/theme1.xml><?xml version="1.0" encoding="utf-8"?>
<a:theme xmlns:a="http://schemas.openxmlformats.org/drawingml/2006/main" name="1_Event Titl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BF0FFF82-83C7-43E9-BDF4-0ACD779680D3}"/>
    </a:ext>
  </a:extLst>
</a:theme>
</file>

<file path=ppt/theme/theme10.xml><?xml version="1.0" encoding="utf-8"?>
<a:theme xmlns:a="http://schemas.openxmlformats.org/drawingml/2006/main" name="5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11.xml><?xml version="1.0" encoding="utf-8"?>
<a:theme xmlns:a="http://schemas.openxmlformats.org/drawingml/2006/main" name="14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12.xml><?xml version="1.0" encoding="utf-8"?>
<a:theme xmlns:a="http://schemas.openxmlformats.org/drawingml/2006/main" name="15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3.xml><?xml version="1.0" encoding="utf-8"?>
<a:theme xmlns:a="http://schemas.openxmlformats.org/drawingml/2006/main" name="7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4.xml><?xml version="1.0" encoding="utf-8"?>
<a:theme xmlns:a="http://schemas.openxmlformats.org/drawingml/2006/main" name="13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5.xml><?xml version="1.0" encoding="utf-8"?>
<a:theme xmlns:a="http://schemas.openxmlformats.org/drawingml/2006/main" name="8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6.xml><?xml version="1.0" encoding="utf-8"?>
<a:theme xmlns:a="http://schemas.openxmlformats.org/drawingml/2006/main" name="16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7.xml><?xml version="1.0" encoding="utf-8"?>
<a:theme xmlns:a="http://schemas.openxmlformats.org/drawingml/2006/main" name="12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8.xml><?xml version="1.0" encoding="utf-8"?>
<a:theme xmlns:a="http://schemas.openxmlformats.org/drawingml/2006/main" name="9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9.xml><?xml version="1.0" encoding="utf-8"?>
<a:theme xmlns:a="http://schemas.openxmlformats.org/drawingml/2006/main" name="4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ED2620655498468DBBC3BB32B753AE" ma:contentTypeVersion="15" ma:contentTypeDescription="Create a new document." ma:contentTypeScope="" ma:versionID="39b45bf412d74d2eae27478cd78e1bb9">
  <xsd:schema xmlns:xsd="http://www.w3.org/2001/XMLSchema" xmlns:xs="http://www.w3.org/2001/XMLSchema" xmlns:p="http://schemas.microsoft.com/office/2006/metadata/properties" xmlns:ns1="http://schemas.microsoft.com/sharepoint/v3" xmlns:ns2="0822d423-2d31-4214-8181-1bc24cb6729e" xmlns:ns3="4ad3a38b-a9c4-40e4-a5e4-cfb866105484" targetNamespace="http://schemas.microsoft.com/office/2006/metadata/properties" ma:root="true" ma:fieldsID="8edc8e5e5db96af041b7768f0fbc7d93" ns1:_="" ns2:_="" ns3:_="">
    <xsd:import namespace="http://schemas.microsoft.com/sharepoint/v3"/>
    <xsd:import namespace="0822d423-2d31-4214-8181-1bc24cb6729e"/>
    <xsd:import namespace="4ad3a38b-a9c4-40e4-a5e4-cfb8661054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1:_ip_UnifiedCompliancePolicyProperties" minOccurs="0"/>
                <xsd:element ref="ns1:_ip_UnifiedCompliancePolicyUIAc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22d423-2d31-4214-8181-1bc24cb67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cf03d7c-0229-461d-a1c4-55ba2128030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3a38b-a9c4-40e4-a5e4-cfb8661054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26b037c-e11a-4119-80ee-2c9a34aa738b}" ma:internalName="TaxCatchAll" ma:showField="CatchAllData" ma:web="4ad3a38b-a9c4-40e4-a5e4-cfb86610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ad3a38b-a9c4-40e4-a5e4-cfb866105484" xsi:nil="true"/>
    <_ip_UnifiedCompliancePolicyProperties xmlns="http://schemas.microsoft.com/sharepoint/v3" xsi:nil="true"/>
    <lcf76f155ced4ddcb4097134ff3c332f xmlns="0822d423-2d31-4214-8181-1bc24cb6729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F54264-9DE6-480D-9693-A599104C3E49}">
  <ds:schemaRefs>
    <ds:schemaRef ds:uri="http://schemas.microsoft.com/sharepoint/v3/contenttype/forms"/>
  </ds:schemaRefs>
</ds:datastoreItem>
</file>

<file path=customXml/itemProps2.xml><?xml version="1.0" encoding="utf-8"?>
<ds:datastoreItem xmlns:ds="http://schemas.openxmlformats.org/officeDocument/2006/customXml" ds:itemID="{1B532138-DE9C-4901-802A-8600E5E9D3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22d423-2d31-4214-8181-1bc24cb6729e"/>
    <ds:schemaRef ds:uri="4ad3a38b-a9c4-40e4-a5e4-cfb86610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D2B382-D1FE-4811-8706-B50CC2DA1239}">
  <ds:schemaRefs>
    <ds:schemaRef ds:uri="http://purl.org/dc/elements/1.1/"/>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microsoft.com/sharepoint/v3"/>
    <ds:schemaRef ds:uri="http://purl.org/dc/terms/"/>
    <ds:schemaRef ds:uri="http://purl.org/dc/dcmitype/"/>
    <ds:schemaRef ds:uri="http://schemas.openxmlformats.org/package/2006/metadata/core-properties"/>
    <ds:schemaRef ds:uri="4ad3a38b-a9c4-40e4-a5e4-cfb866105484"/>
    <ds:schemaRef ds:uri="0822d423-2d31-4214-8181-1bc24cb6729e"/>
  </ds:schemaRefs>
</ds:datastoreItem>
</file>

<file path=docProps/app.xml><?xml version="1.0" encoding="utf-8"?>
<Properties xmlns="http://schemas.openxmlformats.org/officeDocument/2006/extended-properties" xmlns:vt="http://schemas.openxmlformats.org/officeDocument/2006/docPropsVTypes">
  <Template>TFC18-Theme</Template>
  <TotalTime>10130</TotalTime>
  <Words>1776</Words>
  <Application>Microsoft Office PowerPoint</Application>
  <PresentationFormat>On-screen Show (16:9)</PresentationFormat>
  <Paragraphs>240</Paragraphs>
  <Slides>32</Slides>
  <Notes>31</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32</vt:i4>
      </vt:variant>
    </vt:vector>
  </HeadingPairs>
  <TitlesOfParts>
    <vt:vector size="51" baseType="lpstr">
      <vt:lpstr>Arial</vt:lpstr>
      <vt:lpstr>Calibri</vt:lpstr>
      <vt:lpstr>Calibri Light</vt:lpstr>
      <vt:lpstr>Century Gothic</vt:lpstr>
      <vt:lpstr>Lato</vt:lpstr>
      <vt:lpstr>Open Sans</vt:lpstr>
      <vt:lpstr>Open Sans ExtraBold</vt:lpstr>
      <vt:lpstr>1_Event Title</vt:lpstr>
      <vt:lpstr>1_TFC18-Theme</vt:lpstr>
      <vt:lpstr>7_TFC18-Theme</vt:lpstr>
      <vt:lpstr>13_TFC18-Theme</vt:lpstr>
      <vt:lpstr>8_TFC18-Theme</vt:lpstr>
      <vt:lpstr>16_TFC18-Theme</vt:lpstr>
      <vt:lpstr>12_TFC18-Theme</vt:lpstr>
      <vt:lpstr>9_TFC18-Theme</vt:lpstr>
      <vt:lpstr>4_TFC18-Theme</vt:lpstr>
      <vt:lpstr>5_TFC18-Theme</vt:lpstr>
      <vt:lpstr>14_TFC18-Theme</vt:lpstr>
      <vt:lpstr>15_TFC18-Theme</vt:lpstr>
      <vt:lpstr>PowerPoint Presentation</vt:lpstr>
      <vt:lpstr>PowerPoint Presentation</vt:lpstr>
      <vt:lpstr>PowerPoint Presentation</vt:lpstr>
      <vt:lpstr>PowerPoint Presentation</vt:lpstr>
      <vt:lpstr>PowerPoint Presentation</vt:lpstr>
      <vt:lpstr>THE BEST REVENUE IDEAS</vt:lpstr>
      <vt:lpstr>Motives for New Ideas</vt:lpstr>
      <vt:lpstr>How This is Going to Work</vt:lpstr>
      <vt:lpstr>#1 SPONSORED RETARGETING</vt:lpstr>
      <vt:lpstr>CASE STUDY:  GLOBAL BUSINESS  TRAVELERS ASSOCIATION (GBTA) </vt:lpstr>
      <vt:lpstr>PowerPoint Presentation</vt:lpstr>
      <vt:lpstr>LET’S TALK:  SPONSORED RETARGETING</vt:lpstr>
      <vt:lpstr>PowerPoint Presentation</vt:lpstr>
      <vt:lpstr>CASE STUDY: VIRGINIA ASSOCIATION  OF REALTORS (VAR)  </vt:lpstr>
      <vt:lpstr>LET’S TALK:  NAMING RIGHTS</vt:lpstr>
      <vt:lpstr>#3 SPONSORED POLLS</vt:lpstr>
      <vt:lpstr> CASE STUDY: INFUSION NURSES SOCIETY </vt:lpstr>
      <vt:lpstr>PowerPoint Presentation</vt:lpstr>
      <vt:lpstr>#4 COHORT OR SOLUTION SITS</vt:lpstr>
      <vt:lpstr> CASE STUDY: Sponsor: Naylor $800 5 Meetings  5 Months</vt:lpstr>
      <vt:lpstr>HOUSE RULES FOR COHORTS</vt:lpstr>
      <vt:lpstr>PowerPoint Presentation</vt:lpstr>
      <vt:lpstr>PowerPoint Presentation</vt:lpstr>
      <vt:lpstr> CASE STUDY: WHO WILL BE THE FIRST CASE STUDY? </vt:lpstr>
      <vt:lpstr>LET’S TALK:  POP UP LIVE AUCTIONS</vt:lpstr>
      <vt:lpstr>#6 FOCUS GROUPS</vt:lpstr>
      <vt:lpstr>CASE STUDY: INDEPENDENT ELECTRICAL CONTRACTORS</vt:lpstr>
      <vt:lpstr>LET’S TALK:  FOCUS GROUPS</vt:lpstr>
      <vt:lpstr>CREATE A PLAN THAT  WILL RESULT IN A PROFIT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Abbate</dc:creator>
  <cp:lastModifiedBy>Jessica Smith</cp:lastModifiedBy>
  <cp:revision>250</cp:revision>
  <cp:lastPrinted>2020-07-01T19:03:23Z</cp:lastPrinted>
  <dcterms:created xsi:type="dcterms:W3CDTF">2019-11-08T18:00:58Z</dcterms:created>
  <dcterms:modified xsi:type="dcterms:W3CDTF">2023-10-04T17:14:51Z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0x01010013ED2620655498468DBBC3BB32B753AE</vt:lpwstr>
  </property>
  <property fmtid="{D5CDD505-2E9C-101B-9397-08002B2CF9AE}" pid="3" name="MediaServiceImageTags">
    <vt:lpwstr/>
  </property>
</Properties>
</file>