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23" r:id="rId4"/>
    <p:sldMasterId id="2147484137" r:id="rId5"/>
    <p:sldMasterId id="2147484149" r:id="rId6"/>
    <p:sldMasterId id="2147484169" r:id="rId7"/>
    <p:sldMasterId id="2147484151" r:id="rId8"/>
    <p:sldMasterId id="2147484171" r:id="rId9"/>
    <p:sldMasterId id="2147484159" r:id="rId10"/>
    <p:sldMasterId id="2147484153" r:id="rId11"/>
    <p:sldMasterId id="2147484143" r:id="rId12"/>
    <p:sldMasterId id="2147484165" r:id="rId13"/>
    <p:sldMasterId id="2147484163" r:id="rId14"/>
    <p:sldMasterId id="2147484167" r:id="rId15"/>
  </p:sldMasterIdLst>
  <p:notesMasterIdLst>
    <p:notesMasterId r:id="rId27"/>
  </p:notesMasterIdLst>
  <p:handoutMasterIdLst>
    <p:handoutMasterId r:id="rId28"/>
  </p:handoutMasterIdLst>
  <p:sldIdLst>
    <p:sldId id="388" r:id="rId16"/>
    <p:sldId id="407" r:id="rId17"/>
    <p:sldId id="399" r:id="rId18"/>
    <p:sldId id="401" r:id="rId19"/>
    <p:sldId id="369" r:id="rId20"/>
    <p:sldId id="404" r:id="rId21"/>
    <p:sldId id="406" r:id="rId22"/>
    <p:sldId id="402" r:id="rId23"/>
    <p:sldId id="391" r:id="rId24"/>
    <p:sldId id="400" r:id="rId25"/>
    <p:sldId id="398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5C33E1-ADFF-441B-811C-280D2D0DB69D}">
          <p14:sldIdLst>
            <p14:sldId id="388"/>
            <p14:sldId id="407"/>
          </p14:sldIdLst>
        </p14:section>
        <p14:section name="Untitled Section" id="{1EC16BA8-3B01-46A6-A549-424359BEF23B}">
          <p14:sldIdLst>
            <p14:sldId id="399"/>
            <p14:sldId id="401"/>
            <p14:sldId id="369"/>
            <p14:sldId id="404"/>
            <p14:sldId id="406"/>
            <p14:sldId id="402"/>
            <p14:sldId id="391"/>
            <p14:sldId id="400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60" userDrawn="1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D23"/>
    <a:srgbClr val="11B80B"/>
    <a:srgbClr val="91CA68"/>
    <a:srgbClr val="1C4586"/>
    <a:srgbClr val="11A0D3"/>
    <a:srgbClr val="639BD3"/>
    <a:srgbClr val="110F5B"/>
    <a:srgbClr val="A0DDF9"/>
    <a:srgbClr val="0088EF"/>
    <a:srgbClr val="05A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281B72-34CC-4C2D-BEC3-D5171C85494C}" v="2" dt="2023-10-10T19:22:36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8" autoAdjust="0"/>
    <p:restoredTop sz="79661" autoAdjust="0"/>
  </p:normalViewPr>
  <p:slideViewPr>
    <p:cSldViewPr snapToGrid="0" showGuides="1">
      <p:cViewPr varScale="1">
        <p:scale>
          <a:sx n="130" d="100"/>
          <a:sy n="130" d="100"/>
        </p:scale>
        <p:origin x="714" y="120"/>
      </p:cViewPr>
      <p:guideLst>
        <p:guide orient="horz" pos="1260"/>
        <p:guide pos="4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845764-46E1-45EA-BD16-113C334CC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993F7-0EA0-4B90-B8DF-ADED944824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DB0D8-1D99-4EC9-BF83-C434D7DB210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77DBF-C8DE-489B-90F9-B4941176C2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3497-7C4C-46D0-900F-BAD1E054BD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54FAF-0085-44EA-A960-8F550FD35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79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9E92F-3F59-4D48-8B62-6C474268E61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6119F-5EBC-5A4A-B7DE-568D433D8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1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6119F-5EBC-5A4A-B7DE-568D433D86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8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opportunity for engagement</a:t>
            </a:r>
          </a:p>
          <a:p>
            <a:r>
              <a:rPr lang="en-US" dirty="0"/>
              <a:t>- Conferences</a:t>
            </a:r>
          </a:p>
          <a:p>
            <a:r>
              <a:rPr lang="en-US" dirty="0"/>
              <a:t>- Webinars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Leaders conference for National sees primarily IM attendance (89%) and attendance for IM at our digital shows is about 60% IM and 40% OM.  There is a big need for OM education at a local level. They do not have the budgets for travel across the country to National conferences.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Vendor participation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Added membership numbers creates a higher demand for vendors attending shows, sponsoring year long, etc. More members = more sales.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119F-5EBC-5A4A-B7DE-568D433D86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9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85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4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54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0B80638D-769A-14FF-5541-BA874533DD72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11646294-A287-3632-A16D-32E7B1438493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743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A79DD678-5ACD-5531-F111-81A0D9F948B3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9343657D-54FB-3826-5217-E22168D8CC5A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80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E9410E26-0243-8EEC-0FFC-CF96B01C21EE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4EC6F2A6-A0F0-A03C-9E45-FAC9435AD8FE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81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07D562B3-89C4-A1DD-86E2-1574DCA8C7F3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099129D9-4D52-DCD2-8D83-D5EA90D55727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49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5F9E9566-271D-0261-3DA1-A66FBCC52F87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5D6FFAFE-2691-9D3D-5289-F1DDBCCAE690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428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2666EE5C-41B6-4C5B-EB8E-E3EEF6AA3556}"/>
              </a:ext>
            </a:extLst>
          </p:cNvPr>
          <p:cNvSpPr txBox="1">
            <a:spLocks/>
          </p:cNvSpPr>
          <p:nvPr userDrawn="1"/>
        </p:nvSpPr>
        <p:spPr>
          <a:xfrm>
            <a:off x="378940" y="4741908"/>
            <a:ext cx="552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846A9F-D5C5-0F4A-B5A1-0DEEE6F9761B}" type="slidenum">
              <a:rPr lang="en-US" b="1" smtClean="0">
                <a:solidFill>
                  <a:schemeClr val="bg1"/>
                </a:solidFill>
              </a:rPr>
              <a:pPr algn="l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AF146E13-B19E-783E-8742-7CFFA500A2E6}"/>
              </a:ext>
            </a:extLst>
          </p:cNvPr>
          <p:cNvSpPr txBox="1">
            <a:spLocks/>
          </p:cNvSpPr>
          <p:nvPr userDrawn="1"/>
        </p:nvSpPr>
        <p:spPr>
          <a:xfrm>
            <a:off x="754204" y="4741908"/>
            <a:ext cx="2550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©2023 MGMA.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0527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10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Slide - Use this fir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clothing, person, person&#10;&#10;Description automatically generated">
            <a:extLst>
              <a:ext uri="{FF2B5EF4-FFF2-40B4-BE49-F238E27FC236}">
                <a16:creationId xmlns:a16="http://schemas.microsoft.com/office/drawing/2014/main" id="{14894BA4-FB30-AD3F-7ADD-7219E37F0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BAFF3-E580-0DB9-E98E-95BAA4DC2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415C7DA0-260E-A357-5ABA-6E00FA272F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6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5FF0A2D-C6CF-CB92-AD2A-C6ED55F98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design&#10;&#10;Description automatically generated">
            <a:extLst>
              <a:ext uri="{FF2B5EF4-FFF2-40B4-BE49-F238E27FC236}">
                <a16:creationId xmlns:a16="http://schemas.microsoft.com/office/drawing/2014/main" id="{EEDCCD29-2B93-399B-9590-8DC874732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5" name="Picture 4" descr="MGMA_Brand_Logo-Black_R1A.eps">
            <a:extLst>
              <a:ext uri="{FF2B5EF4-FFF2-40B4-BE49-F238E27FC236}">
                <a16:creationId xmlns:a16="http://schemas.microsoft.com/office/drawing/2014/main" id="{960BF51D-275C-4049-BB91-673B8791B0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green&#10;&#10;Description automatically generated">
            <a:extLst>
              <a:ext uri="{FF2B5EF4-FFF2-40B4-BE49-F238E27FC236}">
                <a16:creationId xmlns:a16="http://schemas.microsoft.com/office/drawing/2014/main" id="{9F4252BF-287B-A86D-2D8B-87A25DB4C2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  <p:pic>
        <p:nvPicPr>
          <p:cNvPr id="2" name="Picture 1" descr="MGMA_Brand_Logo-Black_R1A.eps">
            <a:extLst>
              <a:ext uri="{FF2B5EF4-FFF2-40B4-BE49-F238E27FC236}">
                <a16:creationId xmlns:a16="http://schemas.microsoft.com/office/drawing/2014/main" id="{3110FA84-98A7-5648-2E03-BD0B3119D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9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MA_Brand_Logo-Black_R1A.eps">
            <a:extLst>
              <a:ext uri="{FF2B5EF4-FFF2-40B4-BE49-F238E27FC236}">
                <a16:creationId xmlns:a16="http://schemas.microsoft.com/office/drawing/2014/main" id="{E46F9BB5-92FD-D248-433B-97279449B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7" y="4721440"/>
            <a:ext cx="876176" cy="214749"/>
          </a:xfrm>
          <a:prstGeom prst="rect">
            <a:avLst/>
          </a:prstGeom>
        </p:spPr>
      </p:pic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30B074C-6CFA-69BD-0415-75BBA62EAE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0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font, design&#10;&#10;Description automatically generated">
            <a:extLst>
              <a:ext uri="{FF2B5EF4-FFF2-40B4-BE49-F238E27FC236}">
                <a16:creationId xmlns:a16="http://schemas.microsoft.com/office/drawing/2014/main" id="{5543B032-71D9-1EB0-E1C5-AC2D35D5A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3FDE2CA-55B8-D7C9-6374-200EB2893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6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text, font, design&#10;&#10;Description automatically generated">
            <a:extLst>
              <a:ext uri="{FF2B5EF4-FFF2-40B4-BE49-F238E27FC236}">
                <a16:creationId xmlns:a16="http://schemas.microsoft.com/office/drawing/2014/main" id="{6264E0AA-067D-0409-C668-22F32B8CA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8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clapping&#10;&#10;Description automatically generated">
            <a:extLst>
              <a:ext uri="{FF2B5EF4-FFF2-40B4-BE49-F238E27FC236}">
                <a16:creationId xmlns:a16="http://schemas.microsoft.com/office/drawing/2014/main" id="{7DA49471-8C5D-D52D-5A6D-7A90C35DA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human face, person, person&#10;&#10;Description automatically generated">
            <a:extLst>
              <a:ext uri="{FF2B5EF4-FFF2-40B4-BE49-F238E27FC236}">
                <a16:creationId xmlns:a16="http://schemas.microsoft.com/office/drawing/2014/main" id="{BE725442-AA25-531F-2A1A-A7AF36251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8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E8D9A54-6EB3-D2E1-DEEB-7F1F612BE1D6}"/>
              </a:ext>
            </a:extLst>
          </p:cNvPr>
          <p:cNvSpPr txBox="1">
            <a:spLocks/>
          </p:cNvSpPr>
          <p:nvPr/>
        </p:nvSpPr>
        <p:spPr>
          <a:xfrm>
            <a:off x="3870941" y="1827000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23274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5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B932F2-157B-920A-CB0B-0256557BAA36}"/>
              </a:ext>
            </a:extLst>
          </p:cNvPr>
          <p:cNvSpPr txBox="1"/>
          <p:nvPr/>
        </p:nvSpPr>
        <p:spPr>
          <a:xfrm>
            <a:off x="3758161" y="1062681"/>
            <a:ext cx="514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Dual Membership: Offering Members Consistency with the Best State and National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54153-142A-0040-B115-1C95105E6306}"/>
              </a:ext>
            </a:extLst>
          </p:cNvPr>
          <p:cNvSpPr txBox="1"/>
          <p:nvPr/>
        </p:nvSpPr>
        <p:spPr>
          <a:xfrm>
            <a:off x="3805882" y="3130378"/>
            <a:ext cx="5044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Allison Gault, MBA, CAE, Director, Member Engagement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Martha Huckaby, MSW, Sr. Manager, Member Engagement</a:t>
            </a:r>
          </a:p>
        </p:txBody>
      </p:sp>
    </p:spTree>
    <p:extLst>
      <p:ext uri="{BB962C8B-B14F-4D97-AF65-F5344CB8AC3E}">
        <p14:creationId xmlns:p14="http://schemas.microsoft.com/office/powerpoint/2010/main" val="160111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93EA61F-9051-E531-2717-2E1EF75DF779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Dual Membership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787192A-28D7-50A3-B0AE-AE45F4A01C36}"/>
              </a:ext>
            </a:extLst>
          </p:cNvPr>
          <p:cNvSpPr txBox="1">
            <a:spLocks/>
          </p:cNvSpPr>
          <p:nvPr/>
        </p:nvSpPr>
        <p:spPr>
          <a:xfrm>
            <a:off x="762000" y="1466850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EA5D0-62EB-C991-E300-40E0CA1A6D19}"/>
              </a:ext>
            </a:extLst>
          </p:cNvPr>
          <p:cNvSpPr txBox="1">
            <a:spLocks/>
          </p:cNvSpPr>
          <p:nvPr/>
        </p:nvSpPr>
        <p:spPr>
          <a:xfrm>
            <a:off x="762000" y="1867946"/>
            <a:ext cx="8045889" cy="244870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Strategy</a:t>
            </a:r>
          </a:p>
          <a:p>
            <a:r>
              <a:rPr lang="en-US" dirty="0"/>
              <a:t>Overview Individual vs. Organizational Dual Membership</a:t>
            </a:r>
          </a:p>
          <a:p>
            <a:r>
              <a:rPr lang="en-US" dirty="0"/>
              <a:t>Preparation</a:t>
            </a:r>
          </a:p>
          <a:p>
            <a:r>
              <a:rPr lang="en-US" dirty="0"/>
              <a:t>Financial Details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>
                <a:ea typeface="Calibri" panose="020F0502020204030204"/>
                <a:cs typeface="Calibri" panose="020F0502020204030204"/>
              </a:rPr>
              <a:t>Opportunity</a:t>
            </a:r>
          </a:p>
          <a:p>
            <a:r>
              <a:rPr lang="en-US" dirty="0"/>
              <a:t>Process &amp; Timeline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432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5D58B06-5D42-9DFE-B5A9-7C76C7CA7FB9}"/>
              </a:ext>
            </a:extLst>
          </p:cNvPr>
          <p:cNvSpPr txBox="1">
            <a:spLocks/>
          </p:cNvSpPr>
          <p:nvPr/>
        </p:nvSpPr>
        <p:spPr>
          <a:xfrm>
            <a:off x="2207741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Dual Membership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8B47ECA-5489-FE8A-4D94-3D522C677A47}"/>
              </a:ext>
            </a:extLst>
          </p:cNvPr>
          <p:cNvSpPr txBox="1">
            <a:spLocks/>
          </p:cNvSpPr>
          <p:nvPr/>
        </p:nvSpPr>
        <p:spPr>
          <a:xfrm>
            <a:off x="694457" y="1466850"/>
            <a:ext cx="7063107" cy="401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0E770-C4F6-ABB5-2194-A4681FA0CF05}"/>
              </a:ext>
            </a:extLst>
          </p:cNvPr>
          <p:cNvSpPr txBox="1">
            <a:spLocks/>
          </p:cNvSpPr>
          <p:nvPr/>
        </p:nvSpPr>
        <p:spPr>
          <a:xfrm>
            <a:off x="762000" y="1867946"/>
            <a:ext cx="8045889" cy="244870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Consistent Membership Options and Member Expectation</a:t>
            </a:r>
          </a:p>
          <a:p>
            <a:r>
              <a:rPr lang="en-US" dirty="0"/>
              <a:t>Best of State and National Benefits</a:t>
            </a:r>
          </a:p>
          <a:p>
            <a:r>
              <a:rPr lang="en-US" dirty="0"/>
              <a:t>Broader Brand Exposure and Recognition</a:t>
            </a:r>
          </a:p>
          <a:p>
            <a:r>
              <a:rPr lang="en-US" dirty="0"/>
              <a:t>Membership Growth, Retention and Engagement</a:t>
            </a:r>
          </a:p>
          <a:p>
            <a:r>
              <a:rPr lang="en-US" dirty="0"/>
              <a:t>Increased Exhibitor and Sponsor Activity</a:t>
            </a:r>
          </a:p>
        </p:txBody>
      </p:sp>
    </p:spTree>
    <p:extLst>
      <p:ext uri="{BB962C8B-B14F-4D97-AF65-F5344CB8AC3E}">
        <p14:creationId xmlns:p14="http://schemas.microsoft.com/office/powerpoint/2010/main" val="419385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D4029-3B53-A24A-A1EC-592497B45DE0}"/>
              </a:ext>
            </a:extLst>
          </p:cNvPr>
          <p:cNvSpPr txBox="1"/>
          <p:nvPr/>
        </p:nvSpPr>
        <p:spPr>
          <a:xfrm>
            <a:off x="2044800" y="373074"/>
            <a:ext cx="702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Individual vs. Organizational Membership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C169B-8A6A-9640-B1F0-853E006181FA}"/>
              </a:ext>
            </a:extLst>
          </p:cNvPr>
          <p:cNvGrpSpPr/>
          <p:nvPr/>
        </p:nvGrpSpPr>
        <p:grpSpPr>
          <a:xfrm>
            <a:off x="853632" y="1402890"/>
            <a:ext cx="7421557" cy="3085074"/>
            <a:chOff x="946228" y="1357412"/>
            <a:chExt cx="7421557" cy="41134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6C2FBC-F4B0-1949-9702-B1670C67777B}"/>
                </a:ext>
              </a:extLst>
            </p:cNvPr>
            <p:cNvSpPr/>
            <p:nvPr/>
          </p:nvSpPr>
          <p:spPr bwMode="auto">
            <a:xfrm>
              <a:off x="4729142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E26F5B-1057-E740-BE8C-E53520B11260}"/>
                </a:ext>
              </a:extLst>
            </p:cNvPr>
            <p:cNvSpPr/>
            <p:nvPr/>
          </p:nvSpPr>
          <p:spPr bwMode="auto">
            <a:xfrm>
              <a:off x="946228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8BEC1676-FC17-3747-AE49-356EB95DCC0E}"/>
                </a:ext>
              </a:extLst>
            </p:cNvPr>
            <p:cNvSpPr/>
            <p:nvPr/>
          </p:nvSpPr>
          <p:spPr bwMode="auto">
            <a:xfrm flipH="1">
              <a:off x="946228" y="1357412"/>
              <a:ext cx="3638643" cy="564040"/>
            </a:xfrm>
            <a:prstGeom prst="homePlat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rgbClr val="FFFFFF"/>
                </a:solidFill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9206F8-C55A-AE4C-A3D2-06E66E59DA8E}"/>
                </a:ext>
              </a:extLst>
            </p:cNvPr>
            <p:cNvSpPr/>
            <p:nvPr/>
          </p:nvSpPr>
          <p:spPr bwMode="auto">
            <a:xfrm>
              <a:off x="4729142" y="1357412"/>
              <a:ext cx="3574930" cy="564040"/>
            </a:xfrm>
            <a:prstGeom prst="homePlat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800" dirty="0">
                <a:solidFill>
                  <a:schemeClr val="accent3"/>
                </a:solidFill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</p:grp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BBA40F-208E-EC48-8A20-E617CFDCB0F8}"/>
              </a:ext>
            </a:extLst>
          </p:cNvPr>
          <p:cNvSpPr txBox="1">
            <a:spLocks/>
          </p:cNvSpPr>
          <p:nvPr/>
        </p:nvSpPr>
        <p:spPr>
          <a:xfrm>
            <a:off x="853632" y="1554339"/>
            <a:ext cx="3638643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Individual Dual Membership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01D43A-F799-D346-BDFF-534E87DB7C2A}"/>
              </a:ext>
            </a:extLst>
          </p:cNvPr>
          <p:cNvSpPr txBox="1">
            <a:spLocks/>
          </p:cNvSpPr>
          <p:nvPr/>
        </p:nvSpPr>
        <p:spPr>
          <a:xfrm>
            <a:off x="4651728" y="1554339"/>
            <a:ext cx="3559748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Organizational Dual Membership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4A8230-F89E-793B-C356-8599FC5C6236}"/>
              </a:ext>
            </a:extLst>
          </p:cNvPr>
          <p:cNvSpPr txBox="1">
            <a:spLocks/>
          </p:cNvSpPr>
          <p:nvPr/>
        </p:nvSpPr>
        <p:spPr>
          <a:xfrm>
            <a:off x="998968" y="2021789"/>
            <a:ext cx="3347970" cy="23111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Join through State link to or directly in MGMA website; or through MGMA renewal portal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Total dues are 12.5% discount from National rate plus 12.5% discount from State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MGMA notifies State of dual transaction upon payment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MGMA collects total dues and distributes dues share to State via EFT (electronic funds transfer)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MGMA and State each follow-up with member as usual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9D4C89-1A23-C486-5310-28EA8DFE9FB9}"/>
              </a:ext>
            </a:extLst>
          </p:cNvPr>
          <p:cNvSpPr txBox="1">
            <a:spLocks/>
          </p:cNvSpPr>
          <p:nvPr/>
        </p:nvSpPr>
        <p:spPr>
          <a:xfrm>
            <a:off x="4778811" y="1994176"/>
            <a:ext cx="3290400" cy="23663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Join through State referral to or directly through MGMA sales staff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Total dues are by tier, based on org’s total FTEs (state share is flat rate)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MGMA notifies State of dual transaction upon signed contract and payment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MGMA collects total dues and distributes dues share to State via EFT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MGMA and State each follow-up with member as usual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D4029-3B53-A24A-A1EC-592497B45DE0}"/>
              </a:ext>
            </a:extLst>
          </p:cNvPr>
          <p:cNvSpPr txBox="1"/>
          <p:nvPr/>
        </p:nvSpPr>
        <p:spPr>
          <a:xfrm>
            <a:off x="2044800" y="373074"/>
            <a:ext cx="702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C169B-8A6A-9640-B1F0-853E006181FA}"/>
              </a:ext>
            </a:extLst>
          </p:cNvPr>
          <p:cNvGrpSpPr/>
          <p:nvPr/>
        </p:nvGrpSpPr>
        <p:grpSpPr>
          <a:xfrm>
            <a:off x="853632" y="1402890"/>
            <a:ext cx="7421557" cy="3085074"/>
            <a:chOff x="946228" y="1357412"/>
            <a:chExt cx="7421557" cy="41134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6C2FBC-F4B0-1949-9702-B1670C67777B}"/>
                </a:ext>
              </a:extLst>
            </p:cNvPr>
            <p:cNvSpPr/>
            <p:nvPr/>
          </p:nvSpPr>
          <p:spPr bwMode="auto">
            <a:xfrm>
              <a:off x="4729142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E26F5B-1057-E740-BE8C-E53520B11260}"/>
                </a:ext>
              </a:extLst>
            </p:cNvPr>
            <p:cNvSpPr/>
            <p:nvPr/>
          </p:nvSpPr>
          <p:spPr bwMode="auto">
            <a:xfrm>
              <a:off x="946228" y="2045067"/>
              <a:ext cx="3638643" cy="3425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8BEC1676-FC17-3747-AE49-356EB95DCC0E}"/>
                </a:ext>
              </a:extLst>
            </p:cNvPr>
            <p:cNvSpPr/>
            <p:nvPr/>
          </p:nvSpPr>
          <p:spPr bwMode="auto">
            <a:xfrm flipH="1">
              <a:off x="946228" y="1357412"/>
              <a:ext cx="3638643" cy="564040"/>
            </a:xfrm>
            <a:prstGeom prst="homePlat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939206F8-C55A-AE4C-A3D2-06E66E59DA8E}"/>
                </a:ext>
              </a:extLst>
            </p:cNvPr>
            <p:cNvSpPr/>
            <p:nvPr/>
          </p:nvSpPr>
          <p:spPr bwMode="auto">
            <a:xfrm>
              <a:off x="4729142" y="1357412"/>
              <a:ext cx="3574930" cy="564040"/>
            </a:xfrm>
            <a:prstGeom prst="homePlat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7A8A8"/>
                </a:solidFill>
                <a:effectLst/>
                <a:uLnTx/>
                <a:uFillTx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endParaRPr>
            </a:p>
          </p:txBody>
        </p:sp>
      </p:grp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BBA40F-208E-EC48-8A20-E617CFDCB0F8}"/>
              </a:ext>
            </a:extLst>
          </p:cNvPr>
          <p:cNvSpPr txBox="1">
            <a:spLocks/>
          </p:cNvSpPr>
          <p:nvPr/>
        </p:nvSpPr>
        <p:spPr>
          <a:xfrm>
            <a:off x="853632" y="1554339"/>
            <a:ext cx="3638643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Individual Dual Membership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01D43A-F799-D346-BDFF-534E87DB7C2A}"/>
              </a:ext>
            </a:extLst>
          </p:cNvPr>
          <p:cNvSpPr txBox="1">
            <a:spLocks/>
          </p:cNvSpPr>
          <p:nvPr/>
        </p:nvSpPr>
        <p:spPr>
          <a:xfrm>
            <a:off x="4651728" y="1554339"/>
            <a:ext cx="3559748" cy="1878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None/>
              <a:defRPr sz="15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342900" indent="-137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-"/>
              <a:defRPr sz="12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857250" indent="-13216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Arial"/>
              <a:buChar char="•"/>
              <a:defRPr sz="105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200150" indent="-130969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/>
              <a:buChar char="o"/>
              <a:defRPr sz="9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1543050" indent="-128588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Font typeface="Lucida Grande"/>
              <a:buChar char="﹣"/>
              <a:defRPr sz="900" kern="1200" baseline="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Organizational Dual Membership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D4A8230-F89E-793B-C356-8599FC5C6236}"/>
              </a:ext>
            </a:extLst>
          </p:cNvPr>
          <p:cNvSpPr txBox="1">
            <a:spLocks/>
          </p:cNvSpPr>
          <p:nvPr/>
        </p:nvSpPr>
        <p:spPr>
          <a:xfrm>
            <a:off x="998968" y="2021789"/>
            <a:ext cx="3347970" cy="23111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12.5% discount on State and National Membership </a:t>
            </a:r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National = $349</a:t>
            </a:r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Variable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9D4C89-1A23-C486-5310-28EA8DFE9FB9}"/>
              </a:ext>
            </a:extLst>
          </p:cNvPr>
          <p:cNvSpPr txBox="1">
            <a:spLocks/>
          </p:cNvSpPr>
          <p:nvPr/>
        </p:nvSpPr>
        <p:spPr>
          <a:xfrm>
            <a:off x="4778811" y="1994176"/>
            <a:ext cx="3290400" cy="236639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1 (1-6 FTE MDs) - $200 flat fee to state</a:t>
            </a:r>
          </a:p>
          <a:p>
            <a:pPr marL="514350" lvl="1" indent="-1714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No additional charge to OM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2-15 - $2500 per state added to OM price for sets of 50 members.</a:t>
            </a:r>
          </a:p>
          <a:p>
            <a:pPr marL="5143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75% revenue share to state </a:t>
            </a:r>
          </a:p>
          <a:p>
            <a:pPr marL="5143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states can be added</a:t>
            </a:r>
          </a:p>
          <a:p>
            <a:pPr marL="5143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Multiple sets of 50 can be added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1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B3169-71EA-A21A-9C12-567F4341C1E2}"/>
              </a:ext>
            </a:extLst>
          </p:cNvPr>
          <p:cNvSpPr txBox="1">
            <a:spLocks/>
          </p:cNvSpPr>
          <p:nvPr/>
        </p:nvSpPr>
        <p:spPr>
          <a:xfrm>
            <a:off x="2080054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 for Engagement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7419D7-D053-79A0-7B6E-AE6B7E9E66B4}"/>
              </a:ext>
            </a:extLst>
          </p:cNvPr>
          <p:cNvSpPr txBox="1">
            <a:spLocks/>
          </p:cNvSpPr>
          <p:nvPr/>
        </p:nvSpPr>
        <p:spPr>
          <a:xfrm>
            <a:off x="403653" y="1392196"/>
            <a:ext cx="3492844" cy="29326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Increased Opportunity for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 </a:t>
            </a:r>
          </a:p>
          <a:p>
            <a:pPr marL="757238" lvl="1" indent="-285750"/>
            <a:r>
              <a:rPr lang="en-US" dirty="0">
                <a:solidFill>
                  <a:schemeClr val="tx1"/>
                </a:solidFill>
              </a:rPr>
              <a:t>Conferences</a:t>
            </a:r>
          </a:p>
          <a:p>
            <a:pPr marL="757238" lvl="1" indent="-285750"/>
            <a:r>
              <a:rPr lang="en-US" dirty="0">
                <a:solidFill>
                  <a:schemeClr val="tx1"/>
                </a:solidFill>
              </a:rPr>
              <a:t>Webinars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</a:t>
            </a:r>
          </a:p>
          <a:p>
            <a:pPr marL="757238" lvl="1" indent="-285750"/>
            <a:r>
              <a:rPr lang="en-US" dirty="0">
                <a:solidFill>
                  <a:schemeClr val="tx1"/>
                </a:solidFill>
              </a:rPr>
              <a:t>Newsletters</a:t>
            </a:r>
          </a:p>
          <a:p>
            <a:pPr marL="757238" lvl="1" indent="-285750"/>
            <a:r>
              <a:rPr lang="en-US" dirty="0">
                <a:solidFill>
                  <a:schemeClr val="tx1"/>
                </a:solidFill>
              </a:rPr>
              <a:t>Web visits</a:t>
            </a:r>
          </a:p>
          <a:p>
            <a:pPr marL="285750" indent="-285750"/>
            <a:r>
              <a:rPr lang="en-US" dirty="0"/>
              <a:t>Vendors</a:t>
            </a:r>
          </a:p>
          <a:p>
            <a:pPr marL="285750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7" name="Picture 16" descr="Person writing in planner">
            <a:extLst>
              <a:ext uri="{FF2B5EF4-FFF2-40B4-BE49-F238E27FC236}">
                <a16:creationId xmlns:a16="http://schemas.microsoft.com/office/drawing/2014/main" id="{F8BC33B6-4624-C391-D21F-C392602C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75" y="1664823"/>
            <a:ext cx="4282425" cy="28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B3169-71EA-A21A-9C12-567F4341C1E2}"/>
              </a:ext>
            </a:extLst>
          </p:cNvPr>
          <p:cNvSpPr txBox="1">
            <a:spLocks/>
          </p:cNvSpPr>
          <p:nvPr/>
        </p:nvSpPr>
        <p:spPr>
          <a:xfrm>
            <a:off x="2080054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Preparing for Dual Membership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7419D7-D053-79A0-7B6E-AE6B7E9E66B4}"/>
              </a:ext>
            </a:extLst>
          </p:cNvPr>
          <p:cNvSpPr txBox="1">
            <a:spLocks/>
          </p:cNvSpPr>
          <p:nvPr/>
        </p:nvSpPr>
        <p:spPr>
          <a:xfrm>
            <a:off x="762001" y="1867946"/>
            <a:ext cx="2941704" cy="244870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4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2pPr>
            <a:lvl3pPr marL="8143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2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0188" indent="-1285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States Not Yet Participating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Checklist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Orientation</a:t>
            </a:r>
          </a:p>
          <a:p>
            <a:endParaRPr lang="en-US" dirty="0"/>
          </a:p>
        </p:txBody>
      </p:sp>
      <p:pic>
        <p:nvPicPr>
          <p:cNvPr id="17" name="Picture 16" descr="Person writing in planner">
            <a:extLst>
              <a:ext uri="{FF2B5EF4-FFF2-40B4-BE49-F238E27FC236}">
                <a16:creationId xmlns:a16="http://schemas.microsoft.com/office/drawing/2014/main" id="{F8BC33B6-4624-C391-D21F-C392602C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75" y="1664823"/>
            <a:ext cx="4282425" cy="28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FF2A72-6CCF-8F8A-102F-771B599629A8}"/>
              </a:ext>
            </a:extLst>
          </p:cNvPr>
          <p:cNvSpPr txBox="1">
            <a:spLocks/>
          </p:cNvSpPr>
          <p:nvPr/>
        </p:nvSpPr>
        <p:spPr>
          <a:xfrm>
            <a:off x="2080054" y="391981"/>
            <a:ext cx="4983891" cy="499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rgbClr val="FFAC0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Dual Membership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CFA89E-C6F9-9FF0-EFFF-F3B3DD75AC80}"/>
              </a:ext>
            </a:extLst>
          </p:cNvPr>
          <p:cNvGrpSpPr/>
          <p:nvPr/>
        </p:nvGrpSpPr>
        <p:grpSpPr>
          <a:xfrm>
            <a:off x="579978" y="1384122"/>
            <a:ext cx="7984042" cy="2375257"/>
            <a:chOff x="305196" y="732436"/>
            <a:chExt cx="8814589" cy="26771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AA1C540-22F3-3AFC-FD22-E886D9CBBA3E}"/>
                </a:ext>
              </a:extLst>
            </p:cNvPr>
            <p:cNvSpPr/>
            <p:nvPr/>
          </p:nvSpPr>
          <p:spPr>
            <a:xfrm>
              <a:off x="7858390" y="2118473"/>
              <a:ext cx="1261386" cy="1291149"/>
            </a:xfrm>
            <a:prstGeom prst="ellipse">
              <a:avLst/>
            </a:prstGeom>
            <a:solidFill>
              <a:srgbClr val="0075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C4B9387B-11E3-1932-655B-3EB6C22E777D}"/>
                </a:ext>
              </a:extLst>
            </p:cNvPr>
            <p:cNvSpPr txBox="1"/>
            <p:nvPr/>
          </p:nvSpPr>
          <p:spPr>
            <a:xfrm>
              <a:off x="1149935" y="874343"/>
              <a:ext cx="2606398" cy="5550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Person</a:t>
              </a:r>
              <a:r>
                <a:rPr lang="en-US"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enrolls </a:t>
              </a:r>
              <a:r>
                <a:rPr sz="800" spc="-3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 </a:t>
              </a:r>
              <a:r>
                <a:rPr sz="800" spc="-1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r>
                <a:rPr lang="en-US" sz="800" spc="-1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800" spc="2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</a:t>
              </a:r>
              <a:r>
                <a:rPr lang="en-US" sz="800" spc="2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8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RENEW </a:t>
              </a:r>
              <a:r>
                <a:rPr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dual</a:t>
              </a:r>
              <a:r>
                <a:rPr sz="800" spc="-13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sz="8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member</a:t>
              </a:r>
              <a:r>
                <a:rPr lang="en-US" sz="8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selecting membership type that includes STATE, either 1-year, 2-year with/without auto-renewal</a:t>
              </a:r>
              <a:endPara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85B1469E-A636-615C-A0F4-A0848F6631CF}"/>
                </a:ext>
              </a:extLst>
            </p:cNvPr>
            <p:cNvSpPr/>
            <p:nvPr/>
          </p:nvSpPr>
          <p:spPr>
            <a:xfrm>
              <a:off x="305196" y="1924880"/>
              <a:ext cx="1287283" cy="1131079"/>
            </a:xfrm>
            <a:prstGeom prst="hexagon">
              <a:avLst/>
            </a:prstGeom>
            <a:solidFill>
              <a:srgbClr val="0E9649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47986CA9-BBF3-DAA9-5E82-9F25B29C9179}"/>
                </a:ext>
              </a:extLst>
            </p:cNvPr>
            <p:cNvSpPr/>
            <p:nvPr/>
          </p:nvSpPr>
          <p:spPr>
            <a:xfrm>
              <a:off x="1808073" y="1924880"/>
              <a:ext cx="1287285" cy="1131079"/>
            </a:xfrm>
            <a:prstGeom prst="hexagon">
              <a:avLst/>
            </a:prstGeom>
            <a:solidFill>
              <a:srgbClr val="0E9649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1595EE13-7AD3-A9DC-2578-CD05377C8644}"/>
                </a:ext>
              </a:extLst>
            </p:cNvPr>
            <p:cNvSpPr txBox="1"/>
            <p:nvPr/>
          </p:nvSpPr>
          <p:spPr>
            <a:xfrm>
              <a:off x="1976448" y="2086640"/>
              <a:ext cx="946107" cy="910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 dual member enrollee asked to provide demographics and added to CRM and collects total dues</a:t>
              </a:r>
              <a:endParaRPr sz="7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FF4C500A-DDDD-5CD0-9354-E52E613B6BC1}"/>
                </a:ext>
              </a:extLst>
            </p:cNvPr>
            <p:cNvSpPr txBox="1"/>
            <p:nvPr/>
          </p:nvSpPr>
          <p:spPr>
            <a:xfrm>
              <a:off x="510885" y="2055623"/>
              <a:ext cx="875904" cy="910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 RENEW with national and within 90 days of national renewal</a:t>
              </a:r>
              <a:r>
                <a:rPr lang="en-US" sz="725" spc="5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 </a:t>
              </a: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date, MGMA collects total dual dues</a:t>
              </a:r>
              <a:endParaRPr sz="7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A0B1BF-AE42-417D-E309-A91AC397FC16}"/>
                </a:ext>
              </a:extLst>
            </p:cNvPr>
            <p:cNvSpPr/>
            <p:nvPr/>
          </p:nvSpPr>
          <p:spPr>
            <a:xfrm>
              <a:off x="3343840" y="1780207"/>
              <a:ext cx="1287283" cy="13163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FBFC7872-0E6B-66EF-539A-B03CE8498EA5}"/>
                </a:ext>
              </a:extLst>
            </p:cNvPr>
            <p:cNvSpPr txBox="1"/>
            <p:nvPr/>
          </p:nvSpPr>
          <p:spPr>
            <a:xfrm>
              <a:off x="3490643" y="1898051"/>
              <a:ext cx="1005276" cy="11317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MGMA sends</a:t>
              </a:r>
              <a:b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email notice to State no later than next morning with dual member contact info, membership type, membership </a:t>
              </a:r>
              <a:b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725" spc="5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dates</a:t>
              </a:r>
              <a:endParaRPr sz="7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B09B35-7784-90FB-0986-68D17E48476A}"/>
                </a:ext>
              </a:extLst>
            </p:cNvPr>
            <p:cNvSpPr/>
            <p:nvPr/>
          </p:nvSpPr>
          <p:spPr>
            <a:xfrm>
              <a:off x="5742862" y="732436"/>
              <a:ext cx="1053444" cy="1110753"/>
            </a:xfrm>
            <a:prstGeom prst="rect">
              <a:avLst/>
            </a:prstGeom>
            <a:solidFill>
              <a:srgbClr val="0075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7FC85C3D-D47A-7220-72C6-83CBE81025B3}"/>
                </a:ext>
              </a:extLst>
            </p:cNvPr>
            <p:cNvSpPr txBox="1"/>
            <p:nvPr/>
          </p:nvSpPr>
          <p:spPr>
            <a:xfrm>
              <a:off x="5742862" y="809527"/>
              <a:ext cx="1053445" cy="9713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MGMA sends welcome or thanks for renewing for national portion of dual membership</a:t>
              </a:r>
              <a:endPara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D3A1FE-C99D-AA39-B940-E2D7692F6BD3}"/>
                </a:ext>
              </a:extLst>
            </p:cNvPr>
            <p:cNvSpPr/>
            <p:nvPr/>
          </p:nvSpPr>
          <p:spPr>
            <a:xfrm>
              <a:off x="5829641" y="1917011"/>
              <a:ext cx="881657" cy="911812"/>
            </a:xfrm>
            <a:prstGeom prst="ellipse">
              <a:avLst/>
            </a:prstGeom>
            <a:solidFill>
              <a:srgbClr val="0075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4CF9A674-7DF6-4BC8-6A13-36C37D29D782}"/>
                </a:ext>
              </a:extLst>
            </p:cNvPr>
            <p:cNvSpPr txBox="1"/>
            <p:nvPr/>
          </p:nvSpPr>
          <p:spPr>
            <a:xfrm>
              <a:off x="5865453" y="2184696"/>
              <a:ext cx="808964" cy="4162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State follows up with dual member</a:t>
              </a:r>
              <a:endPara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0ADA3C-BE4C-5B75-4D32-E3BFD6EAAAC5}"/>
                </a:ext>
              </a:extLst>
            </p:cNvPr>
            <p:cNvSpPr/>
            <p:nvPr/>
          </p:nvSpPr>
          <p:spPr>
            <a:xfrm>
              <a:off x="7858399" y="732436"/>
              <a:ext cx="1261386" cy="1291149"/>
            </a:xfrm>
            <a:prstGeom prst="ellipse">
              <a:avLst/>
            </a:prstGeom>
            <a:solidFill>
              <a:srgbClr val="0075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337CED42-3C93-E143-296F-E3B30633C4BB}"/>
                </a:ext>
              </a:extLst>
            </p:cNvPr>
            <p:cNvSpPr txBox="1"/>
            <p:nvPr/>
          </p:nvSpPr>
          <p:spPr>
            <a:xfrm>
              <a:off x="8009470" y="978474"/>
              <a:ext cx="939834" cy="8325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 NEW to State, State processes &amp; sends welcome &amp; onboarding materials</a:t>
              </a:r>
              <a:endPara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53F39137-5D5A-C797-B560-60FE76E608F3}"/>
                </a:ext>
              </a:extLst>
            </p:cNvPr>
            <p:cNvSpPr txBox="1"/>
            <p:nvPr/>
          </p:nvSpPr>
          <p:spPr>
            <a:xfrm>
              <a:off x="7946898" y="2317988"/>
              <a:ext cx="1075639" cy="9713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lnSpc>
                  <a:spcPct val="100000"/>
                </a:lnSpc>
              </a:pPr>
              <a:r>
                <a:rPr lang="en-US" sz="800" spc="5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 already State member, State aligns begin &amp; end dates with national &amp; sends thanks for renewing</a:t>
              </a:r>
              <a:endPara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240450"/>
      </p:ext>
    </p:extLst>
  </p:cSld>
  <p:clrMapOvr>
    <a:masterClrMapping/>
  </p:clrMapOvr>
</p:sld>
</file>

<file path=ppt/theme/theme1.xml><?xml version="1.0" encoding="utf-8"?>
<a:theme xmlns:a="http://schemas.openxmlformats.org/drawingml/2006/main" name="1_Event Titl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BF0FFF82-83C7-43E9-BDF4-0ACD779680D3}"/>
    </a:ext>
  </a:extLst>
</a:theme>
</file>

<file path=ppt/theme/theme10.xml><?xml version="1.0" encoding="utf-8"?>
<a:theme xmlns:a="http://schemas.openxmlformats.org/drawingml/2006/main" name="5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1.xml><?xml version="1.0" encoding="utf-8"?>
<a:theme xmlns:a="http://schemas.openxmlformats.org/drawingml/2006/main" name="14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2.xml><?xml version="1.0" encoding="utf-8"?>
<a:theme xmlns:a="http://schemas.openxmlformats.org/drawingml/2006/main" name="15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3.xml><?xml version="1.0" encoding="utf-8"?>
<a:theme xmlns:a="http://schemas.openxmlformats.org/drawingml/2006/main" name="7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4.xml><?xml version="1.0" encoding="utf-8"?>
<a:theme xmlns:a="http://schemas.openxmlformats.org/drawingml/2006/main" name="13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5.xml><?xml version="1.0" encoding="utf-8"?>
<a:theme xmlns:a="http://schemas.openxmlformats.org/drawingml/2006/main" name="8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6.xml><?xml version="1.0" encoding="utf-8"?>
<a:theme xmlns:a="http://schemas.openxmlformats.org/drawingml/2006/main" name="16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7.xml><?xml version="1.0" encoding="utf-8"?>
<a:theme xmlns:a="http://schemas.openxmlformats.org/drawingml/2006/main" name="12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8.xml><?xml version="1.0" encoding="utf-8"?>
<a:theme xmlns:a="http://schemas.openxmlformats.org/drawingml/2006/main" name="9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ppt/theme/theme9.xml><?xml version="1.0" encoding="utf-8"?>
<a:theme xmlns:a="http://schemas.openxmlformats.org/drawingml/2006/main" name="4_TFC18-Theme">
  <a:themeElements>
    <a:clrScheme name="MGM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E9649"/>
      </a:accent1>
      <a:accent2>
        <a:srgbClr val="575757"/>
      </a:accent2>
      <a:accent3>
        <a:srgbClr val="A7A8A8"/>
      </a:accent3>
      <a:accent4>
        <a:srgbClr val="F9E900"/>
      </a:accent4>
      <a:accent5>
        <a:srgbClr val="F15024"/>
      </a:accent5>
      <a:accent6>
        <a:srgbClr val="E31A82"/>
      </a:accent6>
      <a:hlink>
        <a:srgbClr val="EF3054"/>
      </a:hlink>
      <a:folHlink>
        <a:srgbClr val="0D20A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11-MGMA_TFC19_PPT-InternalSpeaker-16-9.potx" id="{0749120D-3C33-44F5-A10B-0688BFAD86EB}" vid="{188D51FE-982B-4212-8EFF-CC2E4452187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ED2620655498468DBBC3BB32B753AE" ma:contentTypeVersion="16" ma:contentTypeDescription="Create a new document." ma:contentTypeScope="" ma:versionID="c80c23df8357987ee6b2862ffc523458">
  <xsd:schema xmlns:xsd="http://www.w3.org/2001/XMLSchema" xmlns:xs="http://www.w3.org/2001/XMLSchema" xmlns:p="http://schemas.microsoft.com/office/2006/metadata/properties" xmlns:ns1="http://schemas.microsoft.com/sharepoint/v3" xmlns:ns2="0822d423-2d31-4214-8181-1bc24cb6729e" xmlns:ns3="4ad3a38b-a9c4-40e4-a5e4-cfb866105484" targetNamespace="http://schemas.microsoft.com/office/2006/metadata/properties" ma:root="true" ma:fieldsID="16c095ed05ec7a826b728ddbb85bae7e" ns1:_="" ns2:_="" ns3:_="">
    <xsd:import namespace="http://schemas.microsoft.com/sharepoint/v3"/>
    <xsd:import namespace="0822d423-2d31-4214-8181-1bc24cb6729e"/>
    <xsd:import namespace="4ad3a38b-a9c4-40e4-a5e4-cfb86610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2d423-2d31-4214-8181-1bc24cb6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f03d7c-0229-461d-a1c4-55ba21280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3a38b-a9c4-40e4-a5e4-cfb86610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26b037c-e11a-4119-80ee-2c9a34aa738b}" ma:internalName="TaxCatchAll" ma:showField="CatchAllData" ma:web="4ad3a38b-a9c4-40e4-a5e4-cfb86610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ad3a38b-a9c4-40e4-a5e4-cfb866105484" xsi:nil="true"/>
    <_ip_UnifiedCompliancePolicyProperties xmlns="http://schemas.microsoft.com/sharepoint/v3" xsi:nil="true"/>
    <lcf76f155ced4ddcb4097134ff3c332f xmlns="0822d423-2d31-4214-8181-1bc24cb6729e">
      <Terms xmlns="http://schemas.microsoft.com/office/infopath/2007/PartnerControls"/>
    </lcf76f155ced4ddcb4097134ff3c332f>
    <SharedWithUsers xmlns="4ad3a38b-a9c4-40e4-a5e4-cfb866105484">
      <UserInfo>
        <DisplayName>Allison Gault, MBA, CAE</DisplayName>
        <AccountId>33</AccountId>
        <AccountType/>
      </UserInfo>
      <UserInfo>
        <DisplayName>Martha Huckaby, MSW</DisplayName>
        <AccountId>30</AccountId>
        <AccountType/>
      </UserInfo>
      <UserInfo>
        <DisplayName>Jessica Smith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F54264-9DE6-480D-9693-A599104C3E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AF1672-D408-4EF8-8252-B86461FC5D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22d423-2d31-4214-8181-1bc24cb6729e"/>
    <ds:schemaRef ds:uri="4ad3a38b-a9c4-40e4-a5e4-cfb866105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876643-346F-4F19-9438-7A61FD7B5753}">
  <ds:schemaRefs>
    <ds:schemaRef ds:uri="http://schemas.microsoft.com/sharepoint/v3"/>
    <ds:schemaRef ds:uri="http://schemas.microsoft.com/office/infopath/2007/PartnerControls"/>
    <ds:schemaRef ds:uri="http://purl.org/dc/terms/"/>
    <ds:schemaRef ds:uri="0822d423-2d31-4214-8181-1bc24cb6729e"/>
    <ds:schemaRef ds:uri="http://schemas.microsoft.com/office/2006/documentManagement/types"/>
    <ds:schemaRef ds:uri="4ad3a38b-a9c4-40e4-a5e4-cfb866105484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TFC18-Theme</Template>
  <TotalTime>3730</TotalTime>
  <Words>561</Words>
  <Application>Microsoft Office PowerPoint</Application>
  <PresentationFormat>On-screen Show (16:9)</PresentationFormat>
  <Paragraphs>78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Verdana</vt:lpstr>
      <vt:lpstr>Wingdings</vt:lpstr>
      <vt:lpstr>1_Event Title</vt:lpstr>
      <vt:lpstr>1_TFC18-Theme</vt:lpstr>
      <vt:lpstr>7_TFC18-Theme</vt:lpstr>
      <vt:lpstr>13_TFC18-Theme</vt:lpstr>
      <vt:lpstr>8_TFC18-Theme</vt:lpstr>
      <vt:lpstr>16_TFC18-Theme</vt:lpstr>
      <vt:lpstr>12_TFC18-Theme</vt:lpstr>
      <vt:lpstr>9_TFC18-Theme</vt:lpstr>
      <vt:lpstr>4_TFC18-Theme</vt:lpstr>
      <vt:lpstr>5_TFC18-Theme</vt:lpstr>
      <vt:lpstr>14_TFC18-Theme</vt:lpstr>
      <vt:lpstr>15_TFC18-Theme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Abbate</dc:creator>
  <cp:lastModifiedBy>Justin Karimi</cp:lastModifiedBy>
  <cp:revision>256</cp:revision>
  <cp:lastPrinted>2020-07-01T19:03:23Z</cp:lastPrinted>
  <dcterms:created xsi:type="dcterms:W3CDTF">2019-11-08T18:00:58Z</dcterms:created>
  <dcterms:modified xsi:type="dcterms:W3CDTF">2023-10-19T14:45:12Z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0x01010013ED2620655498468DBBC3BB32B753AE</vt:lpwstr>
  </property>
  <property fmtid="{D5CDD505-2E9C-101B-9397-08002B2CF9AE}" pid="3" name="MediaServiceImageTags">
    <vt:lpwstr/>
  </property>
</Properties>
</file>