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23" r:id="rId4"/>
    <p:sldMasterId id="2147484137" r:id="rId5"/>
    <p:sldMasterId id="2147484149" r:id="rId6"/>
    <p:sldMasterId id="2147484169" r:id="rId7"/>
    <p:sldMasterId id="2147484151" r:id="rId8"/>
    <p:sldMasterId id="2147484171" r:id="rId9"/>
    <p:sldMasterId id="2147484159" r:id="rId10"/>
    <p:sldMasterId id="2147484153" r:id="rId11"/>
    <p:sldMasterId id="2147484143" r:id="rId12"/>
    <p:sldMasterId id="2147484165" r:id="rId13"/>
    <p:sldMasterId id="2147484163" r:id="rId14"/>
    <p:sldMasterId id="2147484167" r:id="rId15"/>
  </p:sldMasterIdLst>
  <p:notesMasterIdLst>
    <p:notesMasterId r:id="rId47"/>
  </p:notesMasterIdLst>
  <p:handoutMasterIdLst>
    <p:handoutMasterId r:id="rId48"/>
  </p:handoutMasterIdLst>
  <p:sldIdLst>
    <p:sldId id="388" r:id="rId16"/>
    <p:sldId id="400" r:id="rId17"/>
    <p:sldId id="401" r:id="rId18"/>
    <p:sldId id="372" r:id="rId19"/>
    <p:sldId id="371" r:id="rId20"/>
    <p:sldId id="402" r:id="rId21"/>
    <p:sldId id="369" r:id="rId22"/>
    <p:sldId id="395" r:id="rId23"/>
    <p:sldId id="391" r:id="rId24"/>
    <p:sldId id="403" r:id="rId25"/>
    <p:sldId id="389" r:id="rId26"/>
    <p:sldId id="392" r:id="rId27"/>
    <p:sldId id="390" r:id="rId28"/>
    <p:sldId id="396" r:id="rId29"/>
    <p:sldId id="397" r:id="rId30"/>
    <p:sldId id="405" r:id="rId31"/>
    <p:sldId id="393" r:id="rId32"/>
    <p:sldId id="398" r:id="rId33"/>
    <p:sldId id="407" r:id="rId34"/>
    <p:sldId id="408" r:id="rId35"/>
    <p:sldId id="399" r:id="rId36"/>
    <p:sldId id="409" r:id="rId37"/>
    <p:sldId id="410" r:id="rId38"/>
    <p:sldId id="411" r:id="rId39"/>
    <p:sldId id="394" r:id="rId40"/>
    <p:sldId id="412" r:id="rId41"/>
    <p:sldId id="413" r:id="rId42"/>
    <p:sldId id="414" r:id="rId43"/>
    <p:sldId id="415" r:id="rId44"/>
    <p:sldId id="416" r:id="rId45"/>
    <p:sldId id="417" r:id="rId4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75D23"/>
    <a:srgbClr val="11B80B"/>
    <a:srgbClr val="91CA68"/>
    <a:srgbClr val="1C4586"/>
    <a:srgbClr val="11A0D3"/>
    <a:srgbClr val="639BD3"/>
    <a:srgbClr val="110F5B"/>
    <a:srgbClr val="A0DDF9"/>
    <a:srgbClr val="008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4558"/>
  </p:normalViewPr>
  <p:slideViewPr>
    <p:cSldViewPr snapToGrid="0" showGuides="1">
      <p:cViewPr varScale="1">
        <p:scale>
          <a:sx n="155" d="100"/>
          <a:sy n="155" d="100"/>
        </p:scale>
        <p:origin x="426" y="132"/>
      </p:cViewPr>
      <p:guideLst>
        <p:guide orient="horz" pos="2952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rgbClr val="228848"/>
              </a:solidFill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BF-134D-9EC8-8133BD31D011}"/>
              </c:ext>
            </c:extLst>
          </c:dPt>
          <c:dPt>
            <c:idx val="2"/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BF-134D-9EC8-8133BD31D011}"/>
              </c:ext>
            </c:extLst>
          </c:dPt>
          <c:dPt>
            <c:idx val="3"/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BF-134D-9EC8-8133BD31D011}"/>
              </c:ext>
            </c:extLst>
          </c:dPt>
          <c:dPt>
            <c:idx val="4"/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5BF-134D-9EC8-8133BD31D011}"/>
              </c:ext>
            </c:extLst>
          </c:dPt>
          <c:cat>
            <c:strRef>
              <c:f>Sheet1!$A$2:$A$6</c:f>
              <c:strCache>
                <c:ptCount val="5"/>
                <c:pt idx="0">
                  <c:v>Silent Generation 1925-1945</c:v>
                </c:pt>
                <c:pt idx="1">
                  <c:v>Baby Boomers 1946-1964</c:v>
                </c:pt>
                <c:pt idx="2">
                  <c:v>Gen X 1965-1980</c:v>
                </c:pt>
                <c:pt idx="3">
                  <c:v>Gen Y - "Millennials" 1981-1996</c:v>
                </c:pt>
                <c:pt idx="4">
                  <c:v>Gen Z 1997-2012</c:v>
                </c:pt>
              </c:strCache>
            </c:strRef>
          </c:cat>
          <c:val>
            <c:numRef>
              <c:f>Sheet1!$B$2:$B$6</c:f>
              <c:numCache>
                <c:formatCode>#,##0.0_);\(#,##0.0\)</c:formatCode>
                <c:ptCount val="5"/>
                <c:pt idx="0">
                  <c:v>24.8</c:v>
                </c:pt>
                <c:pt idx="1">
                  <c:v>30.7</c:v>
                </c:pt>
                <c:pt idx="2" formatCode="General">
                  <c:v>36.4</c:v>
                </c:pt>
                <c:pt idx="3" formatCode="General">
                  <c:v>28.2</c:v>
                </c:pt>
                <c:pt idx="4" formatCode="General">
                  <c:v>26.1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5BF-134D-9EC8-8133BD31D0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6307616"/>
        <c:axId val="-2136470672"/>
      </c:lineChart>
      <c:catAx>
        <c:axId val="-21363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en-US"/>
          </a:p>
        </c:txPr>
        <c:crossAx val="-2136470672"/>
        <c:crosses val="autoZero"/>
        <c:auto val="1"/>
        <c:lblAlgn val="ctr"/>
        <c:lblOffset val="100"/>
        <c:noMultiLvlLbl val="0"/>
      </c:catAx>
      <c:valAx>
        <c:axId val="-213647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);\(#,##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en-US"/>
          </a:p>
        </c:txPr>
        <c:crossAx val="-213630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libri"/>
          <a:cs typeface="Calibri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845764-46E1-45EA-BD16-113C334CC9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993F7-0EA0-4B90-B8DF-ADED944824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DB0D8-1D99-4EC9-BF83-C434D7DB210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77DBF-C8DE-489B-90F9-B4941176C2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3497-7C4C-46D0-900F-BAD1E054BD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54FAF-0085-44EA-A960-8F550FD35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79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2:25:13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9E92F-3F59-4D48-8B62-6C474268E61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6119F-5EBC-5A4A-B7DE-568D433D8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American War of 1848, when President James K. Polk of TN issued a call for 2,600 volunteers and 30,000 Tennesseans answered!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1.9 Million Population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6119F-5EBC-5A4A-B7DE-568D433D8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3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85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54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54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0B80638D-769A-14FF-5541-BA874533DD72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11646294-A287-3632-A16D-32E7B1438493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8743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A79DD678-5ACD-5531-F111-81A0D9F948B3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9343657D-54FB-3826-5217-E22168D8CC5A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880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E9410E26-0243-8EEC-0FFC-CF96B01C21EE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4EC6F2A6-A0F0-A03C-9E45-FAC9435AD8FE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381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07D562B3-89C4-A1DD-86E2-1574DCA8C7F3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099129D9-4D52-DCD2-8D83-D5EA90D55727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49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5F9E9566-271D-0261-3DA1-A66FBCC52F87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5D6FFAFE-2691-9D3D-5289-F1DDBCCAE690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5428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2666EE5C-41B6-4C5B-EB8E-E3EEF6AA3556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AF146E13-B19E-783E-8742-7CFFA500A2E6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0527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10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clothing, person, person&#10;&#10;Description automatically generated">
            <a:extLst>
              <a:ext uri="{FF2B5EF4-FFF2-40B4-BE49-F238E27FC236}">
                <a16:creationId xmlns:a16="http://schemas.microsoft.com/office/drawing/2014/main" id="{14894BA4-FB30-AD3F-7ADD-7219E37F09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BAFF3-E580-0DB9-E98E-95BAA4DC2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4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415C7DA0-260E-A357-5ABA-6E00FA272F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6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65FF0A2D-C6CF-CB92-AD2A-C6ED55F98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design&#10;&#10;Description automatically generated">
            <a:extLst>
              <a:ext uri="{FF2B5EF4-FFF2-40B4-BE49-F238E27FC236}">
                <a16:creationId xmlns:a16="http://schemas.microsoft.com/office/drawing/2014/main" id="{EEDCCD29-2B93-399B-9590-8DC874732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5" name="Picture 4" descr="MGMA_Brand_Logo-Black_R1A.eps">
            <a:extLst>
              <a:ext uri="{FF2B5EF4-FFF2-40B4-BE49-F238E27FC236}">
                <a16:creationId xmlns:a16="http://schemas.microsoft.com/office/drawing/2014/main" id="{960BF51D-275C-4049-BB91-673B8791B0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7" y="4721440"/>
            <a:ext cx="876176" cy="2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green&#10;&#10;Description automatically generated">
            <a:extLst>
              <a:ext uri="{FF2B5EF4-FFF2-40B4-BE49-F238E27FC236}">
                <a16:creationId xmlns:a16="http://schemas.microsoft.com/office/drawing/2014/main" id="{9F4252BF-287B-A86D-2D8B-87A25DB4C2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  <p:pic>
        <p:nvPicPr>
          <p:cNvPr id="2" name="Picture 1" descr="MGMA_Brand_Logo-Black_R1A.eps">
            <a:extLst>
              <a:ext uri="{FF2B5EF4-FFF2-40B4-BE49-F238E27FC236}">
                <a16:creationId xmlns:a16="http://schemas.microsoft.com/office/drawing/2014/main" id="{3110FA84-98A7-5648-2E03-BD0B3119D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7" y="4721440"/>
            <a:ext cx="876176" cy="2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9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MA_Brand_Logo-Black_R1A.eps">
            <a:extLst>
              <a:ext uri="{FF2B5EF4-FFF2-40B4-BE49-F238E27FC236}">
                <a16:creationId xmlns:a16="http://schemas.microsoft.com/office/drawing/2014/main" id="{E46F9BB5-92FD-D248-433B-97279449B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7" y="4721440"/>
            <a:ext cx="876176" cy="214749"/>
          </a:xfrm>
          <a:prstGeom prst="rect">
            <a:avLst/>
          </a:prstGeom>
        </p:spPr>
      </p:pic>
      <p:pic>
        <p:nvPicPr>
          <p:cNvPr id="4" name="Picture 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930B074C-6CFA-69BD-0415-75BBA62EAE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0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font, design&#10;&#10;Description automatically generated">
            <a:extLst>
              <a:ext uri="{FF2B5EF4-FFF2-40B4-BE49-F238E27FC236}">
                <a16:creationId xmlns:a16="http://schemas.microsoft.com/office/drawing/2014/main" id="{5543B032-71D9-1EB0-E1C5-AC2D35D5A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93FDE2CA-55B8-D7C9-6374-200EB2893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6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font, design&#10;&#10;Description automatically generated">
            <a:extLst>
              <a:ext uri="{FF2B5EF4-FFF2-40B4-BE49-F238E27FC236}">
                <a16:creationId xmlns:a16="http://schemas.microsoft.com/office/drawing/2014/main" id="{6264E0AA-067D-0409-C668-22F32B8CA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8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clapping&#10;&#10;Description automatically generated">
            <a:extLst>
              <a:ext uri="{FF2B5EF4-FFF2-40B4-BE49-F238E27FC236}">
                <a16:creationId xmlns:a16="http://schemas.microsoft.com/office/drawing/2014/main" id="{7DA49471-8C5D-D52D-5A6D-7A90C35DA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, human face, person, person&#10;&#10;Description automatically generated">
            <a:extLst>
              <a:ext uri="{FF2B5EF4-FFF2-40B4-BE49-F238E27FC236}">
                <a16:creationId xmlns:a16="http://schemas.microsoft.com/office/drawing/2014/main" id="{BE725442-AA25-531F-2A1A-A7AF36251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8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41D06E-D61E-90D3-A2E1-2CA6DE93F3CE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would they want to volunteer for your organization?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Create a culture that people want to be associated with.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Encourage people to step up.  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Have fun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Create relationships and friends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Demonstrate your mission, values, and vision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People are always watching you…create something they want to be involved with!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FF2A72-6CCF-8F8A-102F-771B599629A8}"/>
              </a:ext>
            </a:extLst>
          </p:cNvPr>
          <p:cNvSpPr txBox="1">
            <a:spLocks/>
          </p:cNvSpPr>
          <p:nvPr/>
        </p:nvSpPr>
        <p:spPr>
          <a:xfrm>
            <a:off x="694457" y="346809"/>
            <a:ext cx="6369488" cy="8925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Attracting A Volunteer</a:t>
            </a:r>
          </a:p>
        </p:txBody>
      </p:sp>
    </p:spTree>
    <p:extLst>
      <p:ext uri="{BB962C8B-B14F-4D97-AF65-F5344CB8AC3E}">
        <p14:creationId xmlns:p14="http://schemas.microsoft.com/office/powerpoint/2010/main" val="1862950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89D2EDD-DE98-39AF-5EFC-9526C5511609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C9D098-B5A9-0DC3-AC6C-F399FF8AC003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It aligns with personal values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To learn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To develop their skills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To give back to certain people, organization, or community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Sense of duty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To build a resume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For experience</a:t>
            </a:r>
          </a:p>
          <a:p>
            <a:pPr marL="285750" lvl="1" indent="-171450"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F32773-1A88-2D1E-546C-CBD8E6F9CFB1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People Volunteer? </a:t>
            </a:r>
          </a:p>
        </p:txBody>
      </p:sp>
    </p:spTree>
    <p:extLst>
      <p:ext uri="{BB962C8B-B14F-4D97-AF65-F5344CB8AC3E}">
        <p14:creationId xmlns:p14="http://schemas.microsoft.com/office/powerpoint/2010/main" val="138579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008D01-EFC8-FDD6-D093-5240A6435598}"/>
              </a:ext>
            </a:extLst>
          </p:cNvPr>
          <p:cNvSpPr txBox="1">
            <a:spLocks/>
          </p:cNvSpPr>
          <p:nvPr/>
        </p:nvSpPr>
        <p:spPr>
          <a:xfrm>
            <a:off x="626370" y="920132"/>
            <a:ext cx="8065432" cy="3384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Nominating committee – Immediate Past President, Chair of Past Presidents, at least one other past president</a:t>
            </a:r>
          </a:p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Interview people for the position – why do they want to be on your executive board?</a:t>
            </a:r>
          </a:p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Share the job description with them including time commitments, travel expectations, and expenses</a:t>
            </a:r>
          </a:p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Look for people who want to give back to the organization not expect something back from it</a:t>
            </a:r>
          </a:p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Self growth is a positive side effect, but it shouldn’t be the goal.  The goal is to make the organization better by developing the members. </a:t>
            </a:r>
          </a:p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Not everyone who wants to be on your board gets a seat at the table</a:t>
            </a:r>
          </a:p>
          <a:p>
            <a:pPr marL="285750" lvl="1" indent="-171450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Don’t be afraid or hesitant to remove someone from your board that isn’t supporting the vision and mission of your organization.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B3169-71EA-A21A-9C12-567F4341C1E2}"/>
              </a:ext>
            </a:extLst>
          </p:cNvPr>
          <p:cNvSpPr txBox="1">
            <a:spLocks/>
          </p:cNvSpPr>
          <p:nvPr/>
        </p:nvSpPr>
        <p:spPr>
          <a:xfrm>
            <a:off x="2080054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Identify….Interview….Offer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3A3ADD-99AA-BB24-610A-23FE4C9B2F1E}"/>
              </a:ext>
            </a:extLst>
          </p:cNvPr>
          <p:cNvSpPr txBox="1">
            <a:spLocks/>
          </p:cNvSpPr>
          <p:nvPr/>
        </p:nvSpPr>
        <p:spPr>
          <a:xfrm>
            <a:off x="3274149" y="4781486"/>
            <a:ext cx="2625907" cy="2770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None/>
              <a:defRPr sz="1600" b="0" kern="1200">
                <a:solidFill>
                  <a:srgbClr val="228848"/>
                </a:solidFill>
                <a:latin typeface="Calibri"/>
                <a:ea typeface="+mn-ea"/>
                <a:cs typeface="Calibri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Lucida Grande"/>
              <a:buChar char="-"/>
              <a:defRPr sz="16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1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Courier New"/>
              <a:buChar char="o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Lucida Grande"/>
              <a:buChar char="﹣"/>
              <a:defRPr sz="12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</a:rPr>
              <a:t>Data obtained from </a:t>
            </a:r>
            <a:r>
              <a:rPr lang="en-US" sz="1100" dirty="0" err="1">
                <a:solidFill>
                  <a:schemeClr val="tx1"/>
                </a:solidFill>
              </a:rPr>
              <a:t>americorps.gove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0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242EAA-6F09-0B14-BB36-BAF315B9BA58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9299449-806E-A154-46E7-54BE5095F393}"/>
              </a:ext>
            </a:extLst>
          </p:cNvPr>
          <p:cNvSpPr txBox="1">
            <a:spLocks/>
          </p:cNvSpPr>
          <p:nvPr/>
        </p:nvSpPr>
        <p:spPr>
          <a:xfrm>
            <a:off x="694457" y="1273629"/>
            <a:ext cx="8045889" cy="347789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Create a safe environment for people to step out of their comfort zone and come out of their shell.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Mentorship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Face to Face Meetings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Formal onboarding and orientation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Job descriptions with timelines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Goals for the position and the organization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Structure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Code of Conduct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Mission Statement and Core Value review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History of the organization 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Commitment agreement</a:t>
            </a:r>
          </a:p>
          <a:p>
            <a:pPr marL="628650" lvl="2" indent="-171450">
              <a:spcBef>
                <a:spcPts val="0"/>
              </a:spcBef>
            </a:pPr>
            <a:r>
              <a:rPr lang="en-US" sz="1400" dirty="0">
                <a:latin typeface="+mj-lt"/>
              </a:rPr>
              <a:t>Expense policy</a:t>
            </a:r>
          </a:p>
          <a:p>
            <a:pPr marL="628650" lvl="2" indent="-171450"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Board Retreat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Formal Strategic Planning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Don’t make the position too onerous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Set expectations – be clear about their commitment and responsibilities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Hold everyone accountable</a:t>
            </a:r>
          </a:p>
          <a:p>
            <a:pPr marL="285750" lvl="1" indent="-171450"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285750" lvl="1" indent="-171450"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481D9-02ED-CC5D-8CCB-8FE483C1CE18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6348430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 Prepare Them for Success?</a:t>
            </a:r>
          </a:p>
        </p:txBody>
      </p:sp>
    </p:spTree>
    <p:extLst>
      <p:ext uri="{BB962C8B-B14F-4D97-AF65-F5344CB8AC3E}">
        <p14:creationId xmlns:p14="http://schemas.microsoft.com/office/powerpoint/2010/main" val="356732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929311-EBB8-730D-2911-847AF86551ED}"/>
              </a:ext>
            </a:extLst>
          </p:cNvPr>
          <p:cNvSpPr txBox="1"/>
          <p:nvPr/>
        </p:nvSpPr>
        <p:spPr>
          <a:xfrm>
            <a:off x="3820886" y="1621971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“You like each other”</a:t>
            </a:r>
          </a:p>
        </p:txBody>
      </p:sp>
    </p:spTree>
    <p:extLst>
      <p:ext uri="{BB962C8B-B14F-4D97-AF65-F5344CB8AC3E}">
        <p14:creationId xmlns:p14="http://schemas.microsoft.com/office/powerpoint/2010/main" val="3905684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9D100B-DD75-BE5E-9D1B-7D3F3722CBC4}"/>
              </a:ext>
            </a:extLst>
          </p:cNvPr>
          <p:cNvSpPr txBox="1"/>
          <p:nvPr/>
        </p:nvSpPr>
        <p:spPr>
          <a:xfrm>
            <a:off x="2669203" y="1405694"/>
            <a:ext cx="5400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We transform an organization,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that transforms the members,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that transforms US</a:t>
            </a:r>
            <a:r>
              <a:rPr lang="en-US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96242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BE632-EBDB-04F7-B608-3AD49754CCC0}"/>
              </a:ext>
            </a:extLst>
          </p:cNvPr>
          <p:cNvSpPr txBox="1"/>
          <p:nvPr/>
        </p:nvSpPr>
        <p:spPr>
          <a:xfrm>
            <a:off x="1877785" y="0"/>
            <a:ext cx="726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Volunteering created more than peers and confidants, it created FAMILY  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E67ED1-BFAB-955B-AB22-05F72A7A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887" y="1857182"/>
            <a:ext cx="2691726" cy="2018795"/>
          </a:xfrm>
          <a:prstGeom prst="rect">
            <a:avLst/>
          </a:prstGeom>
        </p:spPr>
      </p:pic>
      <p:pic>
        <p:nvPicPr>
          <p:cNvPr id="6" name="Picture 5" descr="A group of people hugging in front of a wall with a wall art&#10;&#10;Description automatically generated">
            <a:extLst>
              <a:ext uri="{FF2B5EF4-FFF2-40B4-BE49-F238E27FC236}">
                <a16:creationId xmlns:a16="http://schemas.microsoft.com/office/drawing/2014/main" id="{140922C9-219C-F84F-7C50-865E18C3B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06" y="1857183"/>
            <a:ext cx="2691726" cy="201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8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9D39ED9-1B1E-7116-0907-B7E871C24B62}"/>
              </a:ext>
            </a:extLst>
          </p:cNvPr>
          <p:cNvSpPr txBox="1">
            <a:spLocks/>
          </p:cNvSpPr>
          <p:nvPr/>
        </p:nvSpPr>
        <p:spPr>
          <a:xfrm>
            <a:off x="748886" y="891930"/>
            <a:ext cx="8045889" cy="36038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Stay true to your mission, values, and vision of the organization.</a:t>
            </a:r>
          </a:p>
          <a:p>
            <a:r>
              <a:rPr lang="en-US" dirty="0"/>
              <a:t>Tennessee has a long history of being friendly, welcoming, and inclusive.  If your organization isn’t already like that.  It starts with you. </a:t>
            </a:r>
          </a:p>
          <a:p>
            <a:r>
              <a:rPr lang="en-US" dirty="0"/>
              <a:t>Have a genuine transparency about what it means to be volunteer and the importance of what it involves.</a:t>
            </a:r>
          </a:p>
          <a:p>
            <a:r>
              <a:rPr lang="en-US" dirty="0"/>
              <a:t>Good volunteers beget good volunteers.</a:t>
            </a:r>
          </a:p>
          <a:p>
            <a:r>
              <a:rPr lang="en-US" dirty="0"/>
              <a:t>If you’re board doesn’t click, people will see the difference in energy at your meetings and conferences.</a:t>
            </a:r>
          </a:p>
          <a:p>
            <a:r>
              <a:rPr lang="en-US" dirty="0"/>
              <a:t>People need to see what volunteering for your organization meant to you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They need to see that you enjoyed the time you served – Don’t be afraid to have fun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They need to see that you grew during your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They need to see that you developed lasting relationships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426F0-9164-A118-E771-A35DF3B713B1}"/>
              </a:ext>
            </a:extLst>
          </p:cNvPr>
          <p:cNvSpPr txBox="1">
            <a:spLocks/>
          </p:cNvSpPr>
          <p:nvPr/>
        </p:nvSpPr>
        <p:spPr>
          <a:xfrm>
            <a:off x="2080054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End</a:t>
            </a:r>
          </a:p>
        </p:txBody>
      </p:sp>
    </p:spTree>
    <p:extLst>
      <p:ext uri="{BB962C8B-B14F-4D97-AF65-F5344CB8AC3E}">
        <p14:creationId xmlns:p14="http://schemas.microsoft.com/office/powerpoint/2010/main" val="60718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55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91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89D2EDD-DE98-39AF-5EFC-9526C5511609}"/>
              </a:ext>
            </a:extLst>
          </p:cNvPr>
          <p:cNvSpPr txBox="1">
            <a:spLocks/>
          </p:cNvSpPr>
          <p:nvPr/>
        </p:nvSpPr>
        <p:spPr>
          <a:xfrm>
            <a:off x="767124" y="2285891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great to be a Tennessee Vol!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C9D098-B5A9-0DC3-AC6C-F399FF8AC003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pPr marL="285750" lvl="1" indent="-171450"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F32773-1A88-2D1E-546C-CBD8E6F9CFB1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DeAnna Brown, FACMPE CPC </a:t>
            </a:r>
          </a:p>
        </p:txBody>
      </p:sp>
    </p:spTree>
    <p:extLst>
      <p:ext uri="{BB962C8B-B14F-4D97-AF65-F5344CB8AC3E}">
        <p14:creationId xmlns:p14="http://schemas.microsoft.com/office/powerpoint/2010/main" val="573617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948D3-481B-84B2-976F-B06F5F6C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54" y="0"/>
            <a:ext cx="7563971" cy="5143500"/>
          </a:xfrm>
          <a:prstGeom prst="rect">
            <a:avLst/>
          </a:prstGeom>
        </p:spPr>
      </p:pic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130706C6-FA19-2F13-B6F6-30420468888C}"/>
              </a:ext>
            </a:extLst>
          </p:cNvPr>
          <p:cNvSpPr/>
          <p:nvPr/>
        </p:nvSpPr>
        <p:spPr>
          <a:xfrm>
            <a:off x="4124886" y="1102659"/>
            <a:ext cx="2079812" cy="13716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FA885-935F-8C1B-F26A-2F1E41D27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2" y="-15688"/>
            <a:ext cx="7610113" cy="51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ket of potatoes on the ground">
            <a:extLst>
              <a:ext uri="{FF2B5EF4-FFF2-40B4-BE49-F238E27FC236}">
                <a16:creationId xmlns:a16="http://schemas.microsoft.com/office/drawing/2014/main" id="{73F4EFBF-4656-2B29-329B-F14F238A4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B0F74-3F0B-2C5B-B9AD-216037D122B2}"/>
              </a:ext>
            </a:extLst>
          </p:cNvPr>
          <p:cNvSpPr txBox="1"/>
          <p:nvPr/>
        </p:nvSpPr>
        <p:spPr>
          <a:xfrm>
            <a:off x="3693459" y="313765"/>
            <a:ext cx="512781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State- become a state in 1890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Pacific North West (PNW)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Niagara Falls of the West (Shoshone Falls)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“Gem” State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known for potatoes, Sun Valley, Coeur d’Alene, whitewater rafting/kayaking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Highest point is 12,662 ft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1.9 Million </a:t>
            </a:r>
          </a:p>
        </p:txBody>
      </p:sp>
    </p:spTree>
    <p:extLst>
      <p:ext uri="{BB962C8B-B14F-4D97-AF65-F5344CB8AC3E}">
        <p14:creationId xmlns:p14="http://schemas.microsoft.com/office/powerpoint/2010/main" val="3806474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77137B-851D-A401-6E9C-999A7B2D5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32007" cy="2877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FE217-306A-0B05-C695-FB0689465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01" y="43703"/>
            <a:ext cx="4743099" cy="1902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15419-2C72-391B-C96C-EFAF160F1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4741"/>
            <a:ext cx="9144000" cy="3115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CED9C-3F96-9046-300E-1854FAEBD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216" y="3368383"/>
            <a:ext cx="3548180" cy="1731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062DF9-A7A3-C86F-F319-2C2AEEAB2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76991"/>
            <a:ext cx="381642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89D2EDD-DE98-39AF-5EFC-9526C5511609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Strategic Board Goal: 1-2 Social Event Outside of Boise Area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C9D098-B5A9-0DC3-AC6C-F399FF8AC003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82% of Idaho MGMA members live in Boise area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want to get to where our members are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6.5 % live in Region 4: Including Pocatello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Social event to get to know our members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F32773-1A88-2D1E-546C-CBD8E6F9CFB1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Meeting You Where You 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1F49C-BD41-6751-DED5-2B7FE3C1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871" y="2005572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BD7803-AC53-E4C2-2E72-0BC19B1B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03" y="615291"/>
            <a:ext cx="5547841" cy="41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25A7A-7AA0-A0E7-9CFE-B225D5906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1" y="3301580"/>
            <a:ext cx="2334970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FDACDE-8815-14B4-75B7-9D333D27C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80" y="3301580"/>
            <a:ext cx="2658086" cy="1749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7F384-5119-3C20-B898-079DE1A05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47"/>
          <a:stretch/>
        </p:blipFill>
        <p:spPr>
          <a:xfrm>
            <a:off x="6930960" y="2761128"/>
            <a:ext cx="2213040" cy="22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3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6C5A6D-FA1D-1BF8-EA02-2BA016B4A9B5}"/>
              </a:ext>
            </a:extLst>
          </p:cNvPr>
          <p:cNvSpPr txBox="1">
            <a:spLocks/>
          </p:cNvSpPr>
          <p:nvPr/>
        </p:nvSpPr>
        <p:spPr>
          <a:xfrm>
            <a:off x="1225336" y="391981"/>
            <a:ext cx="5820682" cy="720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Increasing Membership Idaho MGMA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56610E-97B9-8AE3-20D3-DF95C7EA8FA7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Setting the Stage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6D5CC-A5A3-BDB6-3055-E558E5D5C6AD}"/>
              </a:ext>
            </a:extLst>
          </p:cNvPr>
          <p:cNvSpPr txBox="1"/>
          <p:nvPr/>
        </p:nvSpPr>
        <p:spPr>
          <a:xfrm>
            <a:off x="694456" y="1860884"/>
            <a:ext cx="387754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Membership fluctuated up and down during COVID years 2019-2022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Moved to predominantly on-line education/net-working meetings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Disruption in staff i.e. people moving, switching jobs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Organizations cutting costs 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membership director worked hard to increase membership over 200 members and was successful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2D327-B299-A2EF-F78F-BC3B201C5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260" y="1802864"/>
            <a:ext cx="3875365" cy="16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81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008D01-EFC8-FDD6-D093-5240A6435598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D72AC-622A-0FC3-4E70-285F996662A1}"/>
              </a:ext>
            </a:extLst>
          </p:cNvPr>
          <p:cNvSpPr txBox="1"/>
          <p:nvPr/>
        </p:nvSpPr>
        <p:spPr>
          <a:xfrm>
            <a:off x="874293" y="1900990"/>
            <a:ext cx="742749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Reach a membership total count of 200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Obstacles: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- Organizations were cutting back due to cost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- Over 80% of the membership is from the central part of the 	state i.e. difficult to connect with other demographic areas of 	the state due to distance and convince of IMGMA’s value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- The majority of Treasure Valley medical clinics are owned by 	two large health systems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565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-11-the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B259136-E148-2BB9-D099-38DDC2A52A0D}"/>
              </a:ext>
            </a:extLst>
          </p:cNvPr>
          <p:cNvSpPr txBox="1">
            <a:spLocks/>
          </p:cNvSpPr>
          <p:nvPr/>
        </p:nvSpPr>
        <p:spPr>
          <a:xfrm>
            <a:off x="1227221" y="391981"/>
            <a:ext cx="5879431" cy="720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Increasing Membership Idaho MGMA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7F266DA-29D8-9E31-6EE8-F6C69DB1A2B0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Goal for 2023</a:t>
            </a:r>
          </a:p>
        </p:txBody>
      </p:sp>
    </p:spTree>
    <p:extLst>
      <p:ext uri="{BB962C8B-B14F-4D97-AF65-F5344CB8AC3E}">
        <p14:creationId xmlns:p14="http://schemas.microsoft.com/office/powerpoint/2010/main" val="1631710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26CF17-9415-55E3-0937-01F2A72D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547"/>
            <a:ext cx="9144000" cy="26985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FED6F9-7B5E-34BD-9489-307018FAA01D}"/>
                  </a:ext>
                </a:extLst>
              </p14:cNvPr>
              <p14:cNvContentPartPr/>
              <p14:nvPr/>
            </p14:nvContentPartPr>
            <p14:xfrm>
              <a:off x="2229562" y="55983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FED6F9-7B5E-34BD-9489-307018FAA0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0562" y="55893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85C3B3C-A39F-B1F4-74AA-6E5B5F6A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477" y="3709644"/>
            <a:ext cx="3134162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2F35E-DF6C-65A1-520B-FC92557B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237"/>
            <a:ext cx="3561347" cy="3070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5245F-C58F-8984-4325-AB490C6E3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72532"/>
            <a:ext cx="6071937" cy="217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4D052-E6D0-859E-F2A1-B3C8087EA5DD}"/>
              </a:ext>
            </a:extLst>
          </p:cNvPr>
          <p:cNvSpPr txBox="1"/>
          <p:nvPr/>
        </p:nvSpPr>
        <p:spPr>
          <a:xfrm>
            <a:off x="4186989" y="320842"/>
            <a:ext cx="419501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Success!!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305 members YTD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44% overall growth from the previous year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59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DB445D0-2A34-CAAC-0A64-9662FEAD9E1E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Tactics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41D06E-D61E-90D3-A2E1-2CA6DE93F3CE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FF2A72-6CCF-8F8A-102F-771B599629A8}"/>
              </a:ext>
            </a:extLst>
          </p:cNvPr>
          <p:cNvSpPr txBox="1">
            <a:spLocks/>
          </p:cNvSpPr>
          <p:nvPr/>
        </p:nvSpPr>
        <p:spPr>
          <a:xfrm>
            <a:off x="1243264" y="391981"/>
            <a:ext cx="5820682" cy="720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Tactics to increase membership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65885-20E0-C459-7C04-9C0CC3024B4E}"/>
              </a:ext>
            </a:extLst>
          </p:cNvPr>
          <p:cNvSpPr txBox="1"/>
          <p:nvPr/>
        </p:nvSpPr>
        <p:spPr>
          <a:xfrm>
            <a:off x="694455" y="1860884"/>
            <a:ext cx="68292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 with Major Health Systems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Invited key leaders to be involved in the conference planning, develop relationships, and discussed how to get organization management/leaders more involved</a:t>
            </a:r>
          </a:p>
          <a:p>
            <a:pPr marL="971550" marR="0" lvl="2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to the organization</a:t>
            </a:r>
          </a:p>
          <a:p>
            <a:pPr marL="971550" marR="0" lvl="2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Memberships owned by the organization so transferable</a:t>
            </a:r>
          </a:p>
          <a:p>
            <a:pPr marL="971550" marR="0" lvl="2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Discounts for groups with large numbers 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Domino effect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Promoted conference early with membership discounts and info on the value of membership 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Personally welcome new members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 groups outside Treasure Valley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37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E5F0DC-2A47-85FF-5311-379A12B9807B}"/>
              </a:ext>
            </a:extLst>
          </p:cNvPr>
          <p:cNvSpPr txBox="1"/>
          <p:nvPr/>
        </p:nvSpPr>
        <p:spPr>
          <a:xfrm>
            <a:off x="4348717" y="967558"/>
            <a:ext cx="4072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Who volunteers?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What makes a great volunteer?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Where do I find volunteers?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Why do they volunteer?</a:t>
            </a:r>
          </a:p>
          <a:p>
            <a:r>
              <a:rPr lang="en-US" sz="2400" dirty="0">
                <a:solidFill>
                  <a:schemeClr val="bg1"/>
                </a:solidFill>
              </a:rPr>
              <a:t>How do we prepare them for success?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73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DB445D0-2A34-CAAC-0A64-9662FEAD9E1E}"/>
              </a:ext>
            </a:extLst>
          </p:cNvPr>
          <p:cNvSpPr txBox="1">
            <a:spLocks/>
          </p:cNvSpPr>
          <p:nvPr/>
        </p:nvSpPr>
        <p:spPr>
          <a:xfrm>
            <a:off x="694457" y="1401769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Next Steps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41D06E-D61E-90D3-A2E1-2CA6DE93F3CE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24487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FF2A72-6CCF-8F8A-102F-771B599629A8}"/>
              </a:ext>
            </a:extLst>
          </p:cNvPr>
          <p:cNvSpPr txBox="1">
            <a:spLocks/>
          </p:cNvSpPr>
          <p:nvPr/>
        </p:nvSpPr>
        <p:spPr>
          <a:xfrm>
            <a:off x="1243264" y="391981"/>
            <a:ext cx="5820682" cy="720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Tactics to increase membership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65885-20E0-C459-7C04-9C0CC3024B4E}"/>
              </a:ext>
            </a:extLst>
          </p:cNvPr>
          <p:cNvSpPr txBox="1"/>
          <p:nvPr/>
        </p:nvSpPr>
        <p:spPr>
          <a:xfrm>
            <a:off x="694456" y="1860884"/>
            <a:ext cx="57223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to keep new members engaged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leverage to invite others in the state to join</a:t>
            </a:r>
          </a:p>
        </p:txBody>
      </p:sp>
    </p:spTree>
    <p:extLst>
      <p:ext uri="{BB962C8B-B14F-4D97-AF65-F5344CB8AC3E}">
        <p14:creationId xmlns:p14="http://schemas.microsoft.com/office/powerpoint/2010/main" val="3999490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242EAA-6F09-0B14-BB36-BAF315B9BA58}"/>
              </a:ext>
            </a:extLst>
          </p:cNvPr>
          <p:cNvSpPr txBox="1">
            <a:spLocks/>
          </p:cNvSpPr>
          <p:nvPr/>
        </p:nvSpPr>
        <p:spPr>
          <a:xfrm>
            <a:off x="785897" y="3379159"/>
            <a:ext cx="2723113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Laura Cradic, MBA, MHA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9299449-806E-A154-46E7-54BE5095F393}"/>
              </a:ext>
            </a:extLst>
          </p:cNvPr>
          <p:cNvSpPr txBox="1">
            <a:spLocks/>
          </p:cNvSpPr>
          <p:nvPr/>
        </p:nvSpPr>
        <p:spPr>
          <a:xfrm>
            <a:off x="785897" y="3677385"/>
            <a:ext cx="2551663" cy="76888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Idaho MGMA President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Phone: 986-224-6675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Email: laura.cradic@bcidaho.com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481D9-02ED-CC5D-8CCB-8FE483C1CE18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Contact Information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A76CE8-F3F1-838F-743B-9E067CD66D55}"/>
              </a:ext>
            </a:extLst>
          </p:cNvPr>
          <p:cNvSpPr txBox="1">
            <a:spLocks/>
          </p:cNvSpPr>
          <p:nvPr/>
        </p:nvSpPr>
        <p:spPr>
          <a:xfrm>
            <a:off x="4571999" y="3379159"/>
            <a:ext cx="3424990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96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Nicole Bradshaw, MS, MBA(HC)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B025DF6-B3AC-C816-C3D7-C038ACCBCA6B}"/>
              </a:ext>
            </a:extLst>
          </p:cNvPr>
          <p:cNvSpPr txBox="1">
            <a:spLocks/>
          </p:cNvSpPr>
          <p:nvPr/>
        </p:nvSpPr>
        <p:spPr>
          <a:xfrm>
            <a:off x="4572000" y="3677385"/>
            <a:ext cx="3337560" cy="76888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Idaho MGMA Membership Director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Phone:  208-880-5225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Email:  nbradshaw@ogaidaho.com</a:t>
            </a:r>
          </a:p>
          <a:p>
            <a:pPr marL="2857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36D5AC6F-AE1E-5E53-802F-B1A451C733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68" y="1295963"/>
            <a:ext cx="1977390" cy="1977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2D0F8-FAD3-631E-1225-8EA5FA4F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69"/>
                    </a14:imgEffect>
                    <a14:imgEffect>
                      <a14:saturation sat="9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6516" y="1268486"/>
            <a:ext cx="1783464" cy="20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6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3B49D1-26D8-C949-AF25-A69AE26BF2D5}"/>
              </a:ext>
            </a:extLst>
          </p:cNvPr>
          <p:cNvSpPr txBox="1"/>
          <p:nvPr/>
        </p:nvSpPr>
        <p:spPr>
          <a:xfrm>
            <a:off x="2264054" y="373074"/>
            <a:ext cx="461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Who Volunteers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4191E9-16B0-B94A-B025-3F658B242994}"/>
              </a:ext>
            </a:extLst>
          </p:cNvPr>
          <p:cNvSpPr/>
          <p:nvPr/>
        </p:nvSpPr>
        <p:spPr>
          <a:xfrm rot="5400000">
            <a:off x="3423876" y="338150"/>
            <a:ext cx="653764" cy="3034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7565E9-C745-E24A-98D4-60AF9E9DE002}"/>
              </a:ext>
            </a:extLst>
          </p:cNvPr>
          <p:cNvSpPr/>
          <p:nvPr/>
        </p:nvSpPr>
        <p:spPr>
          <a:xfrm>
            <a:off x="2228968" y="2226318"/>
            <a:ext cx="3159956" cy="6566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0D26C-E95C-E94B-958E-4FFB6C6AEFCE}"/>
              </a:ext>
            </a:extLst>
          </p:cNvPr>
          <p:cNvSpPr txBox="1"/>
          <p:nvPr/>
        </p:nvSpPr>
        <p:spPr>
          <a:xfrm>
            <a:off x="1694219" y="1712617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Male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D89F9-E812-1947-BF77-E208D0CF160E}"/>
              </a:ext>
            </a:extLst>
          </p:cNvPr>
          <p:cNvSpPr txBox="1"/>
          <p:nvPr/>
        </p:nvSpPr>
        <p:spPr>
          <a:xfrm>
            <a:off x="1567581" y="2388336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Female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3AD26-1A6C-224B-BB3F-FFE81CB1E5FD}"/>
              </a:ext>
            </a:extLst>
          </p:cNvPr>
          <p:cNvSpPr txBox="1"/>
          <p:nvPr/>
        </p:nvSpPr>
        <p:spPr>
          <a:xfrm>
            <a:off x="4251415" y="3071897"/>
            <a:ext cx="130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$XXX,XXX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0B6CC-47A8-D34D-98C2-823164C1CB98}"/>
              </a:ext>
            </a:extLst>
          </p:cNvPr>
          <p:cNvSpPr txBox="1"/>
          <p:nvPr/>
        </p:nvSpPr>
        <p:spPr>
          <a:xfrm>
            <a:off x="4535577" y="236379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33.8%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8A924-7AED-9046-88AF-FA8A325D1810}"/>
              </a:ext>
            </a:extLst>
          </p:cNvPr>
          <p:cNvSpPr txBox="1"/>
          <p:nvPr/>
        </p:nvSpPr>
        <p:spPr>
          <a:xfrm>
            <a:off x="4399426" y="168327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26.5%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23B24-80CE-9043-A6BC-DE49ECE8E7BE}"/>
              </a:ext>
            </a:extLst>
          </p:cNvPr>
          <p:cNvSpPr txBox="1"/>
          <p:nvPr/>
        </p:nvSpPr>
        <p:spPr>
          <a:xfrm>
            <a:off x="4719738" y="3768143"/>
            <a:ext cx="130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$XXX,XXX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A65DF8-BB67-824F-96BC-0ED8EDF92286}"/>
              </a:ext>
            </a:extLst>
          </p:cNvPr>
          <p:cNvSpPr txBox="1">
            <a:spLocks/>
          </p:cNvSpPr>
          <p:nvPr/>
        </p:nvSpPr>
        <p:spPr>
          <a:xfrm>
            <a:off x="3274149" y="4781486"/>
            <a:ext cx="2625907" cy="2770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None/>
              <a:defRPr sz="1600" b="0" kern="1200">
                <a:solidFill>
                  <a:srgbClr val="228848"/>
                </a:solidFill>
                <a:latin typeface="Calibri"/>
                <a:ea typeface="+mn-ea"/>
                <a:cs typeface="Calibri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Lucida Grande"/>
              <a:buChar char="-"/>
              <a:defRPr sz="16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1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Courier New"/>
              <a:buChar char="o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Lucida Grande"/>
              <a:buChar char="﹣"/>
              <a:defRPr sz="12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</a:rPr>
              <a:t>Data obtained from americorps.gov</a:t>
            </a:r>
          </a:p>
        </p:txBody>
      </p:sp>
    </p:spTree>
    <p:extLst>
      <p:ext uri="{BB962C8B-B14F-4D97-AF65-F5344CB8AC3E}">
        <p14:creationId xmlns:p14="http://schemas.microsoft.com/office/powerpoint/2010/main" val="4085718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394055-EC4B-0E43-8F65-F43EE4F47E75}"/>
              </a:ext>
            </a:extLst>
          </p:cNvPr>
          <p:cNvSpPr txBox="1"/>
          <p:nvPr/>
        </p:nvSpPr>
        <p:spPr>
          <a:xfrm>
            <a:off x="2433439" y="373074"/>
            <a:ext cx="6111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Who?  Volunteers by Generation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276651-5AF5-C54B-AE20-E0685437ACA8}"/>
              </a:ext>
            </a:extLst>
          </p:cNvPr>
          <p:cNvGrpSpPr/>
          <p:nvPr/>
        </p:nvGrpSpPr>
        <p:grpSpPr>
          <a:xfrm>
            <a:off x="1723847" y="1478183"/>
            <a:ext cx="6035073" cy="3115491"/>
            <a:chOff x="2767707" y="1795065"/>
            <a:chExt cx="6599977" cy="2704221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66C3EA8D-5193-1A4B-9CE7-FD100AF1BC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5887648"/>
                </p:ext>
              </p:extLst>
            </p:nvPr>
          </p:nvGraphicFramePr>
          <p:xfrm>
            <a:off x="2767707" y="1795065"/>
            <a:ext cx="6599977" cy="27042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999B9A-5107-F044-A218-7AEE8D3959E8}"/>
                </a:ext>
              </a:extLst>
            </p:cNvPr>
            <p:cNvSpPr/>
            <p:nvPr/>
          </p:nvSpPr>
          <p:spPr>
            <a:xfrm>
              <a:off x="3571859" y="2883641"/>
              <a:ext cx="871685" cy="8834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C15A36-46C1-E94A-B8B9-EDA5CE94B7A3}"/>
                </a:ext>
              </a:extLst>
            </p:cNvPr>
            <p:cNvSpPr/>
            <p:nvPr/>
          </p:nvSpPr>
          <p:spPr>
            <a:xfrm>
              <a:off x="4622863" y="2609629"/>
              <a:ext cx="871685" cy="11575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A7CCEB-03B6-A74C-ADBA-9B52AB4187A9}"/>
                </a:ext>
              </a:extLst>
            </p:cNvPr>
            <p:cNvSpPr/>
            <p:nvPr/>
          </p:nvSpPr>
          <p:spPr>
            <a:xfrm>
              <a:off x="5853187" y="2382860"/>
              <a:ext cx="871685" cy="1385438"/>
            </a:xfrm>
            <a:prstGeom prst="rect">
              <a:avLst/>
            </a:prstGeom>
            <a:solidFill>
              <a:srgbClr val="11B80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22539B-5FB3-AB48-8461-3D8C1813E560}"/>
                </a:ext>
              </a:extLst>
            </p:cNvPr>
            <p:cNvSpPr/>
            <p:nvPr/>
          </p:nvSpPr>
          <p:spPr>
            <a:xfrm>
              <a:off x="6997014" y="2692747"/>
              <a:ext cx="871685" cy="10743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88D62B-7BE3-C644-AED5-05C94443FB9E}"/>
                </a:ext>
              </a:extLst>
            </p:cNvPr>
            <p:cNvSpPr/>
            <p:nvPr/>
          </p:nvSpPr>
          <p:spPr>
            <a:xfrm>
              <a:off x="8140841" y="2772317"/>
              <a:ext cx="871685" cy="994819"/>
            </a:xfrm>
            <a:prstGeom prst="rect">
              <a:avLst/>
            </a:prstGeom>
            <a:solidFill>
              <a:srgbClr val="075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D0A4DC-EB1D-B641-BB8F-E2937AD95397}"/>
              </a:ext>
            </a:extLst>
          </p:cNvPr>
          <p:cNvSpPr txBox="1">
            <a:spLocks/>
          </p:cNvSpPr>
          <p:nvPr/>
        </p:nvSpPr>
        <p:spPr>
          <a:xfrm>
            <a:off x="3274149" y="4781486"/>
            <a:ext cx="2625907" cy="2770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None/>
              <a:defRPr sz="1600" b="0" kern="1200">
                <a:solidFill>
                  <a:srgbClr val="228848"/>
                </a:solidFill>
                <a:latin typeface="Calibri"/>
                <a:ea typeface="+mn-ea"/>
                <a:cs typeface="Calibri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Lucida Grande"/>
              <a:buChar char="-"/>
              <a:defRPr sz="16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1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Courier New"/>
              <a:buChar char="o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Lucida Grande"/>
              <a:buChar char="﹣"/>
              <a:defRPr sz="12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</a:rPr>
              <a:t>Data obtained from americorps.gov</a:t>
            </a:r>
          </a:p>
        </p:txBody>
      </p:sp>
    </p:spTree>
    <p:extLst>
      <p:ext uri="{BB962C8B-B14F-4D97-AF65-F5344CB8AC3E}">
        <p14:creationId xmlns:p14="http://schemas.microsoft.com/office/powerpoint/2010/main" val="6832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C9D098-B5A9-0DC3-AC6C-F399FF8AC003}"/>
              </a:ext>
            </a:extLst>
          </p:cNvPr>
          <p:cNvSpPr txBox="1">
            <a:spLocks/>
          </p:cNvSpPr>
          <p:nvPr/>
        </p:nvSpPr>
        <p:spPr>
          <a:xfrm>
            <a:off x="694457" y="1317172"/>
            <a:ext cx="8045889" cy="355962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justice and 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volunteer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and concise calls to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platforms</a:t>
            </a:r>
          </a:p>
          <a:p>
            <a:r>
              <a:rPr lang="en-US" dirty="0"/>
              <a:t>Gen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 Friendly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volunteer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Organizational 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Regular updates on program process and how they have attributed</a:t>
            </a:r>
          </a:p>
          <a:p>
            <a:r>
              <a:rPr lang="en-US" dirty="0"/>
              <a:t>Gen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Mentorship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Foster Social Connections</a:t>
            </a:r>
          </a:p>
          <a:p>
            <a:r>
              <a:rPr lang="en-US" dirty="0"/>
              <a:t>Baby Boomers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Cultivate a sense of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accessible volunteer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regular emails and newsletter updates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114300" lvl="1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F32773-1A88-2D1E-546C-CBD8E6F9CFB1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the Generations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98754-BC17-A4A4-3506-058F279FF923}"/>
              </a:ext>
            </a:extLst>
          </p:cNvPr>
          <p:cNvSpPr txBox="1"/>
          <p:nvPr/>
        </p:nvSpPr>
        <p:spPr>
          <a:xfrm>
            <a:off x="5366657" y="4843418"/>
            <a:ext cx="1480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Galaxydigital.com</a:t>
            </a:r>
          </a:p>
        </p:txBody>
      </p:sp>
    </p:spTree>
    <p:extLst>
      <p:ext uri="{BB962C8B-B14F-4D97-AF65-F5344CB8AC3E}">
        <p14:creationId xmlns:p14="http://schemas.microsoft.com/office/powerpoint/2010/main" val="81290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D4029-3B53-A24A-A1EC-592497B45DE0}"/>
              </a:ext>
            </a:extLst>
          </p:cNvPr>
          <p:cNvSpPr txBox="1"/>
          <p:nvPr/>
        </p:nvSpPr>
        <p:spPr>
          <a:xfrm>
            <a:off x="2264054" y="373074"/>
            <a:ext cx="640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Traits – What Makes A Great Volunteer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C169B-8A6A-9640-B1F0-853E006181FA}"/>
              </a:ext>
            </a:extLst>
          </p:cNvPr>
          <p:cNvGrpSpPr/>
          <p:nvPr/>
        </p:nvGrpSpPr>
        <p:grpSpPr>
          <a:xfrm>
            <a:off x="868811" y="1554339"/>
            <a:ext cx="7421557" cy="3085074"/>
            <a:chOff x="946228" y="1357412"/>
            <a:chExt cx="7421557" cy="41134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6C2FBC-F4B0-1949-9702-B1670C67777B}"/>
                </a:ext>
              </a:extLst>
            </p:cNvPr>
            <p:cNvSpPr/>
            <p:nvPr/>
          </p:nvSpPr>
          <p:spPr bwMode="auto">
            <a:xfrm>
              <a:off x="4729142" y="2045067"/>
              <a:ext cx="3638643" cy="3425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E26F5B-1057-E740-BE8C-E53520B11260}"/>
                </a:ext>
              </a:extLst>
            </p:cNvPr>
            <p:cNvSpPr/>
            <p:nvPr/>
          </p:nvSpPr>
          <p:spPr bwMode="auto">
            <a:xfrm>
              <a:off x="946228" y="2045067"/>
              <a:ext cx="3638643" cy="3425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8BEC1676-FC17-3747-AE49-356EB95DCC0E}"/>
                </a:ext>
              </a:extLst>
            </p:cNvPr>
            <p:cNvSpPr/>
            <p:nvPr/>
          </p:nvSpPr>
          <p:spPr bwMode="auto">
            <a:xfrm flipH="1">
              <a:off x="946228" y="1357412"/>
              <a:ext cx="3638643" cy="564040"/>
            </a:xfrm>
            <a:prstGeom prst="homePlat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800" dirty="0">
                <a:solidFill>
                  <a:srgbClr val="FFFFFF"/>
                </a:solidFill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9206F8-C55A-AE4C-A3D2-06E66E59DA8E}"/>
                </a:ext>
              </a:extLst>
            </p:cNvPr>
            <p:cNvSpPr/>
            <p:nvPr/>
          </p:nvSpPr>
          <p:spPr bwMode="auto">
            <a:xfrm>
              <a:off x="4729142" y="1357412"/>
              <a:ext cx="3574930" cy="564040"/>
            </a:xfrm>
            <a:prstGeom prst="homePlat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800" dirty="0">
                <a:solidFill>
                  <a:schemeClr val="accent3"/>
                </a:solidFill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</p:grp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7BBA40F-208E-EC48-8A20-E617CFDCB0F8}"/>
              </a:ext>
            </a:extLst>
          </p:cNvPr>
          <p:cNvSpPr txBox="1">
            <a:spLocks/>
          </p:cNvSpPr>
          <p:nvPr/>
        </p:nvSpPr>
        <p:spPr>
          <a:xfrm>
            <a:off x="853632" y="1554339"/>
            <a:ext cx="3638643" cy="1878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None/>
              <a:defRPr sz="15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342900" indent="-137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-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857250" indent="-132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Char char="•"/>
              <a:defRPr sz="105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200150" indent="-130969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/>
              <a:buChar char="o"/>
              <a:defRPr sz="9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1543050" indent="-12858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﹣"/>
              <a:defRPr sz="9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401D43A-F799-D346-BDFF-534E87DB7C2A}"/>
              </a:ext>
            </a:extLst>
          </p:cNvPr>
          <p:cNvSpPr txBox="1">
            <a:spLocks/>
          </p:cNvSpPr>
          <p:nvPr/>
        </p:nvSpPr>
        <p:spPr>
          <a:xfrm>
            <a:off x="4651728" y="1554339"/>
            <a:ext cx="3559748" cy="1878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None/>
              <a:defRPr sz="15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342900" indent="-137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-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857250" indent="-132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Char char="•"/>
              <a:defRPr sz="105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200150" indent="-130969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/>
              <a:buChar char="o"/>
              <a:defRPr sz="9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1543050" indent="-12858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﹣"/>
              <a:defRPr sz="9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D4A8230-F89E-793B-C356-8599FC5C6236}"/>
              </a:ext>
            </a:extLst>
          </p:cNvPr>
          <p:cNvSpPr txBox="1">
            <a:spLocks/>
          </p:cNvSpPr>
          <p:nvPr/>
        </p:nvSpPr>
        <p:spPr>
          <a:xfrm>
            <a:off x="995430" y="2068809"/>
            <a:ext cx="3347970" cy="231116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Professionalism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Strong work ethic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Teamwork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Time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Positive Attitude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Enthusiasm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Servant attitude – willingness to serve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Believes in the organization and its mission.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9D4C89-1A23-C486-5310-28EA8DFE9FB9}"/>
              </a:ext>
            </a:extLst>
          </p:cNvPr>
          <p:cNvSpPr txBox="1">
            <a:spLocks/>
          </p:cNvSpPr>
          <p:nvPr/>
        </p:nvSpPr>
        <p:spPr>
          <a:xfrm>
            <a:off x="4781046" y="2068809"/>
            <a:ext cx="3347970" cy="23111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Patience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Humility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Compassion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Flexibility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Initiative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8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60B1D7-A872-227B-D2FA-AC6691986D78}"/>
              </a:ext>
            </a:extLst>
          </p:cNvPr>
          <p:cNvSpPr txBox="1"/>
          <p:nvPr/>
        </p:nvSpPr>
        <p:spPr>
          <a:xfrm>
            <a:off x="4221125" y="616689"/>
            <a:ext cx="418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Identifying Volunteers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5F0DC-2A47-85FF-5311-379A12B9807B}"/>
              </a:ext>
            </a:extLst>
          </p:cNvPr>
          <p:cNvSpPr txBox="1"/>
          <p:nvPr/>
        </p:nvSpPr>
        <p:spPr>
          <a:xfrm>
            <a:off x="4433777" y="1446023"/>
            <a:ext cx="2392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Recruit</a:t>
            </a:r>
          </a:p>
          <a:p>
            <a:r>
              <a:rPr lang="en-US" sz="4400" dirty="0">
                <a:solidFill>
                  <a:schemeClr val="bg1"/>
                </a:solidFill>
              </a:rPr>
              <a:t>Train</a:t>
            </a:r>
          </a:p>
          <a:p>
            <a:r>
              <a:rPr lang="en-US" sz="4400" dirty="0">
                <a:solidFill>
                  <a:schemeClr val="bg1"/>
                </a:solidFill>
              </a:rPr>
              <a:t>Retain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28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41D06E-D61E-90D3-A2E1-2CA6DE93F3CE}"/>
              </a:ext>
            </a:extLst>
          </p:cNvPr>
          <p:cNvSpPr txBox="1">
            <a:spLocks/>
          </p:cNvSpPr>
          <p:nvPr/>
        </p:nvSpPr>
        <p:spPr>
          <a:xfrm>
            <a:off x="694457" y="1802865"/>
            <a:ext cx="8045889" cy="167306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Call for volunteers at your events (that’s when they are excited and motivated) 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Mentorship -  Task your current leaders on the first day they take their position to find their replacement. 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Local Chapter Leaders</a:t>
            </a:r>
          </a:p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Consistently look for members who are stepping up, leading, supporting the organization</a:t>
            </a:r>
          </a:p>
          <a:p>
            <a:pPr marL="114300" lvl="1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FF2A72-6CCF-8F8A-102F-771B599629A8}"/>
              </a:ext>
            </a:extLst>
          </p:cNvPr>
          <p:cNvSpPr txBox="1">
            <a:spLocks/>
          </p:cNvSpPr>
          <p:nvPr/>
        </p:nvSpPr>
        <p:spPr>
          <a:xfrm>
            <a:off x="694457" y="281494"/>
            <a:ext cx="6369488" cy="8925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I find Volunteers?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66335-8F46-200E-9D95-15938657CF8D}"/>
              </a:ext>
            </a:extLst>
          </p:cNvPr>
          <p:cNvSpPr txBox="1"/>
          <p:nvPr/>
        </p:nvSpPr>
        <p:spPr>
          <a:xfrm>
            <a:off x="694457" y="1097418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1714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Recruitment is all the time, every time, every opportunity</a:t>
            </a:r>
          </a:p>
        </p:txBody>
      </p:sp>
    </p:spTree>
    <p:extLst>
      <p:ext uri="{BB962C8B-B14F-4D97-AF65-F5344CB8AC3E}">
        <p14:creationId xmlns:p14="http://schemas.microsoft.com/office/powerpoint/2010/main" val="4213240450"/>
      </p:ext>
    </p:extLst>
  </p:cSld>
  <p:clrMapOvr>
    <a:masterClrMapping/>
  </p:clrMapOvr>
</p:sld>
</file>

<file path=ppt/theme/theme1.xml><?xml version="1.0" encoding="utf-8"?>
<a:theme xmlns:a="http://schemas.openxmlformats.org/drawingml/2006/main" name="1_Event Titl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BF0FFF82-83C7-43E9-BDF4-0ACD779680D3}"/>
    </a:ext>
  </a:extLst>
</a:theme>
</file>

<file path=ppt/theme/theme10.xml><?xml version="1.0" encoding="utf-8"?>
<a:theme xmlns:a="http://schemas.openxmlformats.org/drawingml/2006/main" name="5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11.xml><?xml version="1.0" encoding="utf-8"?>
<a:theme xmlns:a="http://schemas.openxmlformats.org/drawingml/2006/main" name="14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12.xml><?xml version="1.0" encoding="utf-8"?>
<a:theme xmlns:a="http://schemas.openxmlformats.org/drawingml/2006/main" name="15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3.xml><?xml version="1.0" encoding="utf-8"?>
<a:theme xmlns:a="http://schemas.openxmlformats.org/drawingml/2006/main" name="7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4.xml><?xml version="1.0" encoding="utf-8"?>
<a:theme xmlns:a="http://schemas.openxmlformats.org/drawingml/2006/main" name="13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5.xml><?xml version="1.0" encoding="utf-8"?>
<a:theme xmlns:a="http://schemas.openxmlformats.org/drawingml/2006/main" name="8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6.xml><?xml version="1.0" encoding="utf-8"?>
<a:theme xmlns:a="http://schemas.openxmlformats.org/drawingml/2006/main" name="16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7.xml><?xml version="1.0" encoding="utf-8"?>
<a:theme xmlns:a="http://schemas.openxmlformats.org/drawingml/2006/main" name="12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8.xml><?xml version="1.0" encoding="utf-8"?>
<a:theme xmlns:a="http://schemas.openxmlformats.org/drawingml/2006/main" name="9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9.xml><?xml version="1.0" encoding="utf-8"?>
<a:theme xmlns:a="http://schemas.openxmlformats.org/drawingml/2006/main" name="4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ED2620655498468DBBC3BB32B753AE" ma:contentTypeVersion="16" ma:contentTypeDescription="Create a new document." ma:contentTypeScope="" ma:versionID="c80c23df8357987ee6b2862ffc523458">
  <xsd:schema xmlns:xsd="http://www.w3.org/2001/XMLSchema" xmlns:xs="http://www.w3.org/2001/XMLSchema" xmlns:p="http://schemas.microsoft.com/office/2006/metadata/properties" xmlns:ns1="http://schemas.microsoft.com/sharepoint/v3" xmlns:ns2="0822d423-2d31-4214-8181-1bc24cb6729e" xmlns:ns3="4ad3a38b-a9c4-40e4-a5e4-cfb866105484" targetNamespace="http://schemas.microsoft.com/office/2006/metadata/properties" ma:root="true" ma:fieldsID="16c095ed05ec7a826b728ddbb85bae7e" ns1:_="" ns2:_="" ns3:_="">
    <xsd:import namespace="http://schemas.microsoft.com/sharepoint/v3"/>
    <xsd:import namespace="0822d423-2d31-4214-8181-1bc24cb6729e"/>
    <xsd:import namespace="4ad3a38b-a9c4-40e4-a5e4-cfb86610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2d423-2d31-4214-8181-1bc24cb67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f03d7c-0229-461d-a1c4-55ba212803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3a38b-a9c4-40e4-a5e4-cfb86610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26b037c-e11a-4119-80ee-2c9a34aa738b}" ma:internalName="TaxCatchAll" ma:showField="CatchAllData" ma:web="4ad3a38b-a9c4-40e4-a5e4-cfb86610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ad3a38b-a9c4-40e4-a5e4-cfb866105484" xsi:nil="true"/>
    <_ip_UnifiedCompliancePolicyProperties xmlns="http://schemas.microsoft.com/sharepoint/v3" xsi:nil="true"/>
    <lcf76f155ced4ddcb4097134ff3c332f xmlns="0822d423-2d31-4214-8181-1bc24cb6729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949F5B-A19B-40BF-ACE7-03952D16F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22d423-2d31-4214-8181-1bc24cb6729e"/>
    <ds:schemaRef ds:uri="4ad3a38b-a9c4-40e4-a5e4-cfb866105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F29D37-E9BD-4303-8BD6-47CAA173F819}">
  <ds:schemaRefs>
    <ds:schemaRef ds:uri="http://purl.org/dc/dcmitype/"/>
    <ds:schemaRef ds:uri="http://schemas.microsoft.com/sharepoint/v3"/>
    <ds:schemaRef ds:uri="0822d423-2d31-4214-8181-1bc24cb6729e"/>
    <ds:schemaRef ds:uri="http://purl.org/dc/elements/1.1/"/>
    <ds:schemaRef ds:uri="http://schemas.microsoft.com/office/2006/metadata/properties"/>
    <ds:schemaRef ds:uri="4ad3a38b-a9c4-40e4-a5e4-cfb866105484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0F54264-9DE6-480D-9693-A599104C3E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TFC18-Theme</Template>
  <TotalTime>4671</TotalTime>
  <Words>1185</Words>
  <Application>Microsoft Office PowerPoint</Application>
  <PresentationFormat>On-screen Show (16:9)</PresentationFormat>
  <Paragraphs>200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Calibri Light</vt:lpstr>
      <vt:lpstr>1_Event Title</vt:lpstr>
      <vt:lpstr>1_TFC18-Theme</vt:lpstr>
      <vt:lpstr>7_TFC18-Theme</vt:lpstr>
      <vt:lpstr>13_TFC18-Theme</vt:lpstr>
      <vt:lpstr>8_TFC18-Theme</vt:lpstr>
      <vt:lpstr>16_TFC18-Theme</vt:lpstr>
      <vt:lpstr>12_TFC18-Theme</vt:lpstr>
      <vt:lpstr>9_TFC18-Theme</vt:lpstr>
      <vt:lpstr>4_TFC18-Theme</vt:lpstr>
      <vt:lpstr>5_TFC18-Theme</vt:lpstr>
      <vt:lpstr>14_TFC18-Theme</vt:lpstr>
      <vt:lpstr>15_TFC18-Theme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Abbate</dc:creator>
  <cp:lastModifiedBy>Justin Karimi</cp:lastModifiedBy>
  <cp:revision>251</cp:revision>
  <cp:lastPrinted>2020-07-01T19:03:23Z</cp:lastPrinted>
  <dcterms:created xsi:type="dcterms:W3CDTF">2019-11-08T18:00:58Z</dcterms:created>
  <dcterms:modified xsi:type="dcterms:W3CDTF">2023-10-19T14:47:48Z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0x01010013ED2620655498468DBBC3BB32B753AE</vt:lpwstr>
  </property>
  <property fmtid="{D5CDD505-2E9C-101B-9397-08002B2CF9AE}" pid="3" name="MediaServiceImageTags">
    <vt:lpwstr/>
  </property>
</Properties>
</file>